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4"/>
    <p:sldId id="257" r:id="rId3"/>
    <p:sldId id="258" r:id="rId2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5" d="100"/>
          <a:sy n="105" d="100"/>
        </p:scale>
        <p:origin x="144" y="20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3.xml"/><Relationship Id="rId3" Type="http://schemas.openxmlformats.org/officeDocument/2006/relationships/slide" Target="slides/slide2.xml"/><Relationship Id="rId4" Type="http://schemas.openxmlformats.org/officeDocument/2006/relationships/slide" Target="slides/slide1.xml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2" y="1337388"/>
            <a:ext cx="3500746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defRPr sz="11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0" indent="360000" algn="l" defTabSz="914400" rtl="0" eaLnBrk="1" latinLnBrk="1" hangingPunct="1">
        <a:lnSpc>
          <a:spcPct val="90000"/>
        </a:lnSpc>
        <a:spcBef>
          <a:spcPts val="800"/>
        </a:spcBef>
        <a:spcAft>
          <a:spcPts val="400"/>
        </a:spcAft>
        <a:buSzPct val="18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sDBDHF6m578" TargetMode="External"/><Relationship Id="rId3" Type="http://schemas.openxmlformats.org/officeDocument/2006/relationships/image" Target="../media/image10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reddit.com/r/ChatGPT/comments/12fnqhd/exposing_preprompt/?rdt=53762" TargetMode="External"/><Relationship Id="rId3" Type="http://schemas.openxmlformats.org/officeDocument/2006/relationships/hyperlink" Target="https://www.youtube.com/watch?v=3wlvNfTNgB8" TargetMode="Externa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2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3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4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15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hosun.com/economy/tech_it/2025/02/11/BWX6CAAL2RAAVCAZNYCMHMHXIQ/" TargetMode="External"/><Relationship Id="rId3" Type="http://schemas.openxmlformats.org/officeDocument/2006/relationships/image" Target="../media/image17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aitimes.com/news/articleView.html?idxno=166425" TargetMode="Externa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lilys.ai/digest/2645038?s=1&amp;nid=786925" TargetMode="External"/><Relationship Id="rId3" Type="http://schemas.openxmlformats.org/officeDocument/2006/relationships/image" Target="../media/image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youtube.com/watch?v=2pw-YZ7KuFY" TargetMode="External"/><Relationship Id="rId3" Type="http://schemas.openxmlformats.org/officeDocument/2006/relationships/hyperlink" Target="https://www.youtube.com/watch?v=iwXr1IRaqWA" TargetMode="Externa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hankyung.com/article/202401220871i" TargetMode="Externa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youtube.com/watch?v=vgYi3Wr7v_g" TargetMode="External"/><Relationship Id="rId3" Type="http://schemas.openxmlformats.org/officeDocument/2006/relationships/hyperlink" Target="https://www.youtube.com/watch?v=KwNUJ69RbwY" TargetMode="External"/><Relationship Id="rId4" Type="http://schemas.openxmlformats.org/officeDocument/2006/relationships/image" Target="../media/image19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ver.com" TargetMode="Externa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0.pn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pn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2.pn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3.png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pn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5.png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png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aitimes.com/news/articleView.html?idxno=158070" TargetMode="Externa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png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chat.openai.com/share/ff2be24f-2f7e-4f65-91ad-6a3386de3106" TargetMode="Externa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png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a74f8ea7-9f7a-43f0-8bdc-4dbfb86cd3ba" TargetMode="External"/><Relationship Id="rId3" Type="http://schemas.openxmlformats.org/officeDocument/2006/relationships/image" Target="../media/image32.png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mk.co.kr/news/it/11021534" TargetMode="External"/><Relationship Id="rId3" Type="http://schemas.openxmlformats.org/officeDocument/2006/relationships/image" Target="../media/image5.png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namu.wiki/w/%ED%8C%8C%EB%A7%9B%20%EC%B2%B5%EC%8A%A4%20%EC%82%AC%EA%B1%B4#s-3.2" TargetMode="External"/><Relationship Id="rId3" Type="http://schemas.openxmlformats.org/officeDocument/2006/relationships/hyperlink" Target="https://chat.openai.com/share/614216da-4661-4eae-9518-c6cb5140e80f" TargetMode="Externa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4.png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00nlygreat.notion.site/ba2a279ebbf94484b4bdfa42105935a0" TargetMode="External"/><Relationship Id="rId3" Type="http://schemas.openxmlformats.org/officeDocument/2006/relationships/image" Target="../media/image35.png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6.png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gif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ermaid.live/edit" TargetMode="External"/><Relationship Id="rId3" Type="http://schemas.openxmlformats.org/officeDocument/2006/relationships/image" Target="../media/image38.png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9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png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png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2.png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clien.net/service/board/lecture/18553432" TargetMode="External"/><Relationship Id="rId3" Type="http://schemas.openxmlformats.org/officeDocument/2006/relationships/image" Target="../media/image43.png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4.png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5.png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6.png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gpt.com/g/g-TYEliDU6A-actionsgpt" TargetMode="External"/><Relationship Id="rId3" Type="http://schemas.openxmlformats.org/officeDocument/2006/relationships/image" Target="../media/image4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8.png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73b5a668-452b-4645-a351-f76d5a22effb" TargetMode="External"/><Relationship Id="rId3" Type="http://schemas.openxmlformats.org/officeDocument/2006/relationships/hyperlink" Target="https://chat.openai.com/share/3ece436c-e7d3-4123-8974-5a2bd4af6caf" TargetMode="External"/><Relationship Id="rId4" Type="http://schemas.openxmlformats.org/officeDocument/2006/relationships/image" Target="../media/image49.png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1439534a-edf4-46ff-adf1-195e31b81ba2" TargetMode="External"/><Relationship Id="rId3" Type="http://schemas.openxmlformats.org/officeDocument/2006/relationships/image" Target="../media/image50.png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uromusic/avocado-prices" TargetMode="External"/><Relationship Id="rId3" Type="http://schemas.openxmlformats.org/officeDocument/2006/relationships/hyperlink" Target="https://chat.openai.com/share/f2bf4f19-2995-4cbf-9415-0e83df2287c4" TargetMode="External"/><Relationship Id="rId4" Type="http://schemas.openxmlformats.org/officeDocument/2006/relationships/image" Target="../media/image51.png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www.kaggle.com/datasets/nelgiriyewithana/top-spotify-songs-2023" TargetMode="External"/><Relationship Id="rId3" Type="http://schemas.openxmlformats.org/officeDocument/2006/relationships/hyperlink" Target="https://chat.openai.com/share/38c1cee9-a476-4381-897f-ba107ee8b791" TargetMode="External"/><Relationship Id="rId4" Type="http://schemas.openxmlformats.org/officeDocument/2006/relationships/image" Target="../media/image52.png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g/g-bEYIII6S6-cinjeolhan-gimdaeri" TargetMode="External"/><Relationship Id="rId3" Type="http://schemas.openxmlformats.org/officeDocument/2006/relationships/image" Target="../media/image53.png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etgpt.app/play/1drEpYwXhT?list=d9926747-7a55-4b38-a80d-2982de281d5f" TargetMode="External"/><Relationship Id="rId3" Type="http://schemas.openxmlformats.org/officeDocument/2006/relationships/hyperlink" Target="https://chatgpt.com/g/g-wIpN0ihcQ-ggacilhan-geunyeo" TargetMode="External"/><Relationship Id="rId4" Type="http://schemas.openxmlformats.org/officeDocument/2006/relationships/image" Target="../media/image54.png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32212d7c-c30a-45ff-bf3e-fe0b39b0c2ff" TargetMode="External"/><Relationship Id="rId3" Type="http://schemas.openxmlformats.org/officeDocument/2006/relationships/image" Target="../media/image55.png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chat.openai.com/share/cca1a314-d09f-4ec5-8aac-aca52131b16a" TargetMode="External"/><Relationship Id="rId3" Type="http://schemas.openxmlformats.org/officeDocument/2006/relationships/image" Target="../media/image5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7.png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gptforwork.com" TargetMode="External"/><Relationship Id="rId3" Type="http://schemas.openxmlformats.org/officeDocument/2006/relationships/image" Target="../media/image58.png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9.png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0.png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1.png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2.png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platform.openai.com" TargetMode="External"/><Relationship Id="rId3" Type="http://schemas.openxmlformats.org/officeDocument/2006/relationships/image" Target="../media/image63.png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4.png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blog.naver.com/dowahn/130114764344" TargetMode="External"/><Relationship Id="rId3" Type="http://schemas.openxmlformats.org/officeDocument/2006/relationships/image" Target="../media/image65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6.png"/></Relationships>
</file>

<file path=ppt/slides/_rels/slide9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형식지와 암묵지, explicit and tacit knowledge</a:t>
            </a:r>
          </a:p>
          <a:p>
            <a:pPr lvl="1"/>
            <a:r>
              <a:rPr/>
              <a:t>흥미본위의 유튜브 탐색과 당장의 간단한 업무 활용으로</a:t>
            </a:r>
          </a:p>
          <a:p>
            <a:pPr lvl="1"/>
            <a:r>
              <a:rPr/>
              <a:t>AI를 둘러싼 담론을 폭넓게 바라보고 여러 맥락 안에서 AI를 이해하기</a:t>
            </a:r>
          </a:p>
          <a:p>
            <a:pPr lvl="6"/>
            <a:r>
              <a:rPr/>
              <a:t>왕도(Royal road)가 없다!</a:t>
            </a:r>
          </a:p>
        </p:txBody>
      </p:sp>
      <p:pic>
        <p:nvPicPr>
          <p:cNvPr id="5" name="Picture 4" descr="3f5651eb5f7ae2fedd55035c2f16da8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경희대 김상균 교수의 AI 학습/훈련법</a:t>
            </a:r>
          </a:p>
          <a:p>
            <a:pPr lvl="1">
              <a:buAutoNum type="arabicPeriod"/>
            </a:pPr>
            <a:r>
              <a:rPr/>
              <a:t>시간이 가장 많이 투입되는 일 찾기</a:t>
            </a:r>
          </a:p>
          <a:p>
            <a:pPr lvl="1">
              <a:buAutoNum type="arabicPeriod"/>
            </a:pPr>
            <a:r>
              <a:rPr/>
              <a:t>개선하고 싶은 나의 핵심 역량</a:t>
            </a:r>
          </a:p>
          <a:p>
            <a:pPr lvl="1">
              <a:buAutoNum type="arabicPeriod"/>
            </a:pPr>
            <a:r>
              <a:rPr/>
              <a:t>하고싶은데 못해본 것 찾기</a:t>
            </a:r>
          </a:p>
          <a:p>
            <a:pPr lvl="1">
              <a:buAutoNum type="arabicPeriod"/>
            </a:pPr>
            <a:r>
              <a:rPr/>
              <a:t>시간이 더 많이 있으면 해보고 싶은 것</a:t>
            </a:r>
          </a:p>
          <a:p>
            <a:pPr lvl="6"/>
            <a:r>
              <a:rPr/>
              <a:t>현재의 AI란 즉, 사람이 간단히 할 수 있는 일을 사람보다 훨씬 빠르게 할 수 있는 도구이므로, 이를 초점삼아 내 업무에 어떻게 적용할지 고민해볼 것</a:t>
            </a:r>
          </a:p>
          <a:p>
            <a:pPr/>
            <a:r>
              <a:rPr/>
              <a:t>더 전문성이 있는 사람이 AI를 활용했을 때 차별화를 가져올 수 있다.</a:t>
            </a:r>
          </a:p>
          <a:p>
            <a:pPr lvl="1"/>
            <a:r>
              <a:rPr/>
              <a:t>일자리 -&gt; 일거리</a:t>
            </a:r>
          </a:p>
          <a:p>
            <a:pPr lvl="2"/>
            <a:r>
              <a:rPr/>
              <a:t>전통적 직업의 해체</a:t>
            </a:r>
          </a:p>
          <a:p>
            <a:pPr lvl="1"/>
            <a:r>
              <a:rPr/>
              <a:t>직업 -&gt; 스킬</a:t>
            </a:r>
          </a:p>
          <a:p>
            <a:pPr lvl="2"/>
            <a:r>
              <a:rPr/>
              <a:t>직군으로서의 역할보다 어떠한 능력을 가지고 있는지가 중요</a:t>
            </a:r>
          </a:p>
        </p:txBody>
      </p:sp>
      <p:pic>
        <p:nvPicPr>
          <p:cNvPr id="5" name="Picture 4" descr="7fa6be53f57fc29acb551fb16ab8df9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77970"/>
            <a:ext cx="3500746" cy="2056123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환각 현상</a:t>
            </a:r>
          </a:p>
          <a:p>
            <a:pPr/>
            <a:r>
              <a:rPr/>
              <a:t>환각은 LLM의 오류가 아닌, LLM의 태생적 한계</a:t>
            </a:r>
          </a:p>
          <a:p>
            <a:pPr lvl="1"/>
            <a:r>
              <a:rPr/>
              <a:t>우리는 LLM과 대화를, 혹은 질문을 하는 것이 아님. LLM이 단지 우리가 만들어놓은 몇 단어를 토대로 글을 완성시키는 것뿐.</a:t>
            </a:r>
          </a:p>
          <a:p>
            <a:pPr lvl="6"/>
            <a:r>
              <a:rPr/>
              <a:t>대형언어모델(LLM)은 확률적 정보에 따라 방대한 훈련 데이터에서 관찰한 언어 형식의 시퀀스를 우연히 꿰맞추는 시스템이다. 의미를 되새길 필요없는 확률론적 앵무새(Stochastic Parrots)다. - 에밀리 M. 벤더, 언어학자</a:t>
            </a:r>
          </a:p>
          <a:p>
            <a:pPr lvl="8"/>
            <a:r>
              <a:rPr/>
              <a:t>질문이 잘못됨</a:t>
            </a:r>
          </a:p>
          <a:p>
            <a:pPr/>
            <a:r>
              <a:rPr/>
              <a:t>우리는 자신에 대한 기대와는 달리 비논리적이며, 의사소통에 게으르다.</a:t>
            </a:r>
          </a:p>
          <a:p>
            <a:pPr/>
            <a:r>
              <a:rPr/>
              <a:t>동문서답, "맛집 알려드릴까요?"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챗봇의 기억력</a:t>
            </a:r>
          </a:p>
          <a:p>
            <a:pPr/>
            <a:r>
              <a:rPr/>
              <a:t>LLM을 구동하는 데에는 많은 자원이 필요하며, 대화가 길어지면 긴 대화를 처리하기 어려워함</a:t>
            </a:r>
          </a:p>
          <a:p>
            <a:pPr/>
            <a:r>
              <a:rPr/>
              <a:t>답변의 생성은 매번 독립시행임을 생각할 때</a:t>
            </a:r>
          </a:p>
          <a:p>
            <a:pPr lvl="1"/>
            <a:r>
              <a:rPr/>
              <a:t>기존의 대화를 요약해서 사전 프롬프트(pre-prompt)로 제공하고 있을 것</a:t>
            </a:r>
          </a:p>
          <a:p>
            <a:pPr lvl="1"/>
            <a:r>
              <a:rPr>
                <a:hlinkClick r:id="rId2"/>
              </a:rPr>
              <a:t>Exposing pre-prompt</a:t>
            </a:r>
          </a:p>
          <a:p>
            <a:pPr lvl="1"/>
            <a:r>
              <a:rPr>
                <a:hlinkClick r:id="rId3"/>
              </a:rPr>
              <a:t>Gaslighting AI into 2+2=5</a:t>
            </a:r>
          </a:p>
          <a:p>
            <a:pPr lvl="8"/>
            <a:r>
              <a:rPr/>
              <a:t>맥락에 대한 컨트롤</a:t>
            </a:r>
          </a:p>
          <a:p>
            <a:pPr/>
            <a:r>
              <a:rPr/>
              <a:t>대화의 맥락은 마치 미로를 탐색하는 것처럼 선형적 구성을 따르기 때문에</a:t>
            </a:r>
          </a:p>
          <a:p>
            <a:pPr/>
            <a:r>
              <a:rPr/>
              <a:t>원하는 결과를 얻기 위해 </a:t>
            </a:r>
            <a:r>
              <a:rPr i="1"/>
              <a:t>대화의 맥락을 컨트롤할 필요가 있고</a:t>
            </a:r>
            <a:r>
              <a:rPr/>
              <a:t>,</a:t>
            </a:r>
          </a:p>
          <a:p>
            <a:pPr/>
            <a:r>
              <a:rPr/>
              <a:t>맥락이 오염된 경우 아예 새로 시작하는 것이 좋음.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AI 윤리</a:t>
            </a:r>
          </a:p>
          <a:p>
            <a:pPr/>
            <a:r>
              <a:rPr/>
              <a:t>생성형 AI의 출현과 함께 야기된 딥페이크 등의 AI 윤리 위반에 대해 대부분의 상용 AI들은 비윤리적 답변을 통제하고 있음</a:t>
            </a:r>
          </a:p>
          <a:p>
            <a:pPr lvl="1"/>
            <a:r>
              <a:rPr/>
              <a:t>가짜 뉴스</a:t>
            </a:r>
          </a:p>
          <a:p>
            <a:pPr lvl="1"/>
            <a:r>
              <a:rPr/>
              <a:t>딥페이크</a:t>
            </a:r>
          </a:p>
          <a:p>
            <a:pPr lvl="1"/>
            <a:r>
              <a:rPr/>
              <a:t>반인륜적 주제</a:t>
            </a:r>
          </a:p>
          <a:p>
            <a:pPr/>
            <a:r>
              <a:rPr/>
              <a:t>이러한 제한사항은 탈옥(Jailbreak)이라 불리는 적대적 프롬프팅에 의해 해제되기도 함</a:t>
            </a:r>
          </a:p>
          <a:p>
            <a:pPr lvl="1"/>
            <a:r>
              <a:rPr/>
              <a:t>개발자가 LLM을 완전히 통제할 수 없기에</a:t>
            </a:r>
          </a:p>
        </p:txBody>
      </p:sp>
      <p:pic>
        <p:nvPicPr>
          <p:cNvPr id="5" name="Picture 4" descr="539be8df4e6616f2abcf257f090141c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821447"/>
            <a:ext cx="3500746" cy="196916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인공지능 (Artificial Inteligence)의 두 갈래</a:t>
            </a:r>
          </a:p>
          <a:p>
            <a:pPr/>
            <a:r>
              <a:rPr/>
              <a:t>알고리즘 기반 (Rule-based Systems)</a:t>
            </a:r>
          </a:p>
          <a:p>
            <a:pPr lvl="1"/>
            <a:r>
              <a:rPr/>
              <a:t>사람이 모든 규칙과 조건을 제시하여 그대로 수행하는 인공지능</a:t>
            </a:r>
          </a:p>
          <a:p>
            <a:pPr lvl="1"/>
            <a:r>
              <a:rPr/>
              <a:t>사람이 지시한 것 이외에는 할 수 없음</a:t>
            </a:r>
          </a:p>
          <a:p>
            <a:pPr lvl="1"/>
            <a:r>
              <a:rPr/>
              <a:t>2010년도 이전까지 인공지능 구현의 대세였음.</a:t>
            </a:r>
          </a:p>
          <a:p>
            <a:pPr/>
            <a:r>
              <a:rPr/>
              <a:t>인공신경망 기반 (Machine Learning)</a:t>
            </a:r>
          </a:p>
          <a:p>
            <a:pPr lvl="1"/>
            <a:r>
              <a:rPr/>
              <a:t>뉴런을 모방하여 인간 두뇌와 비슷하게 작동하는 인공 신경망 (Neural network)</a:t>
            </a:r>
          </a:p>
          <a:p>
            <a:pPr lvl="1"/>
            <a:r>
              <a:rPr/>
              <a:t>막대한 연산량이 필요하고 따라서 </a:t>
            </a:r>
            <a:r>
              <a:rPr b="1">
                <a:solidFill>
                  <a:schemeClr val="accent3"/>
                </a:solidFill>
              </a:rPr>
              <a:t>GPU와 같이 방대한 양의 작은 연산을 동시에 수행하는 능력</a:t>
            </a:r>
            <a:r>
              <a:rPr/>
              <a:t> 필요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e7d941a213bbc7f8c53c236aca603ed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5325" y="1337388"/>
            <a:ext cx="876134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5a0cd7df2feffc65cba09c9a4783051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635" y="1337388"/>
            <a:ext cx="960072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들어가며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알고리즘과 신경망의 대결</a:t>
            </a:r>
          </a:p>
          <a:p>
            <a:pPr/>
            <a:r>
              <a:rPr/>
              <a:t>1950년대, 인공지능에 대한 구상 중 인공 신경망 개념 등장</a:t>
            </a:r>
          </a:p>
          <a:p>
            <a:pPr lvl="1"/>
            <a:r>
              <a:rPr/>
              <a:t>도형을 인식하는 퍼셉트론 (Perceptron)</a:t>
            </a:r>
          </a:p>
          <a:p>
            <a:pPr/>
            <a:r>
              <a:rPr/>
              <a:t>2010년초 제프리 힌턴에 의해 재발견됨.</a:t>
            </a:r>
          </a:p>
          <a:p>
            <a:pPr lvl="1"/>
            <a:r>
              <a:rPr/>
              <a:t>심층 인공신경망(Deep Neural network)과 딥 러닝의 발견</a:t>
            </a:r>
          </a:p>
          <a:p>
            <a:pPr lvl="1"/>
            <a:r>
              <a:rPr/>
              <a:t>이미지 인식 경연대회에서 놀라운 성과</a:t>
            </a:r>
          </a:p>
          <a:p>
            <a:pPr lvl="1"/>
            <a:r>
              <a:rPr/>
              <a:t>딥마인드와 알파고의 등장</a:t>
            </a:r>
          </a:p>
          <a:p>
            <a:pPr lvl="1"/>
            <a:r>
              <a:rPr/>
              <a:t>OpenAI와 ChatGPT의 등장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pic>
        <p:nvPicPr>
          <p:cNvPr id="3" name="Picture 2" descr="ae4a8830da2812646ce602469986d0f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pic>
        <p:nvPicPr>
          <p:cNvPr id="3" name="Picture 2" descr="ff3af17b592d95fe5c3754e07c7a977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1"/>
          </p:nvPr>
        </p:nvSpPr>
        <p:spPr/>
        <p:txBody>
          <a:bodyPr/>
          <a:lstStyle/>
          <a:p/>
        </p:txBody>
      </p:sp>
      <p:pic>
        <p:nvPicPr>
          <p:cNvPr id="4" name="Picture 3" descr="8d03e9f1f945d93dd2fb4a6a5e8814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5308" y="2090128"/>
            <a:ext cx="7982129" cy="3431807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머스크 오픈AI 설립</a:t>
            </a:r>
          </a:p>
          <a:p>
            <a:pPr/>
            <a:r>
              <a:rPr/>
              <a:t>일론, 샘 올트먼, 일리야 수츠케버 등</a:t>
            </a:r>
          </a:p>
          <a:p>
            <a:pPr/>
            <a:r>
              <a:rPr/>
              <a:t>오픈AI와 테슬라 병합 시도</a:t>
            </a:r>
          </a:p>
          <a:p>
            <a:pPr/>
            <a:r>
              <a:rPr/>
              <a:t>실패 후 마이크로소프트에 지분 전량 매도</a:t>
            </a:r>
          </a:p>
          <a:p>
            <a:pPr lvl="8"/>
            <a:r>
              <a:rPr/>
              <a:t>오픈AI의 대성공</a:t>
            </a:r>
          </a:p>
          <a:p>
            <a:pPr/>
            <a:r>
              <a:rPr/>
              <a:t>오픈AI, CEO 샘 올트먼 해임 및 복직</a:t>
            </a:r>
          </a:p>
          <a:p>
            <a:pPr/>
            <a:r>
              <a:rPr/>
              <a:t>머스크 x.ai 설립</a:t>
            </a:r>
          </a:p>
          <a:p>
            <a:pPr/>
            <a:r>
              <a:rPr/>
              <a:t>오픈AI, 초정렬팀 해체</a:t>
            </a:r>
          </a:p>
          <a:p>
            <a:pPr lvl="1"/>
            <a:r>
              <a:rPr/>
              <a:t>일리야 수츠케버 퇴사</a:t>
            </a:r>
          </a:p>
          <a:p>
            <a:pPr/>
            <a:r>
              <a:rPr>
                <a:hlinkClick r:id="rId2"/>
              </a:rPr>
              <a:t>머스크 vs 올트먼 설전</a:t>
            </a:r>
          </a:p>
          <a:p>
            <a:pPr lvl="1"/>
            <a:r>
              <a:rPr/>
              <a:t>"OpenAI 141조에 사겠다"</a:t>
            </a:r>
          </a:p>
          <a:p>
            <a:pPr lvl="1"/>
            <a:r>
              <a:rPr/>
              <a:t>"트위터 14조에 사겠다"</a:t>
            </a:r>
          </a:p>
        </p:txBody>
      </p:sp>
      <p:pic>
        <p:nvPicPr>
          <p:cNvPr id="5" name="Picture 4" descr="9394f65b0b4883f2778a5e8f8711fd8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인공 일반지능 (AGI)</a:t>
            </a:r>
          </a:p>
          <a:p>
            <a:pPr/>
            <a:r>
              <a:rPr/>
              <a:t>Artificial General Inteligence</a:t>
            </a:r>
          </a:p>
          <a:p>
            <a:pPr/>
            <a:r>
              <a:rPr/>
              <a:t>강인공지능과 약인공지능 (Strong vs. Weak AI)</a:t>
            </a:r>
          </a:p>
          <a:p>
            <a:pPr lvl="1"/>
            <a:r>
              <a:rPr/>
              <a:t>특정한 분야의 일을 인간의 지시에 따라 수행하는 인공지능</a:t>
            </a:r>
          </a:p>
          <a:p>
            <a:pPr/>
            <a:r>
              <a:rPr/>
              <a:t>스스로를 업데이트하는 인공지능</a:t>
            </a:r>
          </a:p>
          <a:p>
            <a:pPr/>
            <a:r>
              <a:rPr>
                <a:hlinkClick r:id="rId2"/>
              </a:rPr>
              <a:t>최초의 AGI를 자칭하는 o3 모델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AI 3대천왕</a:t>
            </a:r>
          </a:p>
          <a:p>
            <a:pPr/>
            <a:r>
              <a:rPr/>
              <a:t>제프리 힌튼, 토론토</a:t>
            </a:r>
          </a:p>
          <a:p>
            <a:pPr/>
            <a:r>
              <a:rPr/>
              <a:t>요슈아 벤지오, 몬트리올</a:t>
            </a:r>
          </a:p>
          <a:p>
            <a:pPr/>
            <a:r>
              <a:rPr/>
              <a:t>얀 르쿤, 메타 인공지능 수석 과학자</a:t>
            </a:r>
          </a:p>
          <a:p>
            <a:pPr lvl="1"/>
            <a:r>
              <a:rPr/>
              <a:t>"Transformer 모델로는 AGI 달성 못해"</a:t>
            </a:r>
          </a:p>
          <a:p>
            <a:pPr lvl="1"/>
            <a:r>
              <a:rPr/>
              <a:t>"o1은 Transformer가 아냐"</a:t>
            </a:r>
          </a:p>
          <a:p>
            <a:pPr lvl="1"/>
            <a:r>
              <a:rPr/>
              <a:t>AMI는 2040년 -&gt; 2030년에 올 것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AI와 인간의 가치</a:t>
            </a:r>
          </a:p>
          <a:p>
            <a:pPr lvl="6"/>
            <a:r>
              <a:rPr/>
              <a:t>AI를 통해 노동에서 해방된 후 인간은 어떻게 될 것인가</a:t>
            </a:r>
          </a:p>
          <a:p>
            <a:pPr/>
            <a:r>
              <a:rPr/>
              <a:t>로마시대 콜로세움의 이야기</a:t>
            </a:r>
          </a:p>
          <a:p>
            <a:pPr lvl="1"/>
            <a:r>
              <a:rPr/>
              <a:t>노예가 모든 노동을 대신했기에, 일할 필요가 없어진 사람들은 유희를 찾게 됨.</a:t>
            </a:r>
          </a:p>
          <a:p>
            <a:pPr/>
            <a:r>
              <a:rPr/>
              <a:t>Genuine, authentic한 인간에의 선호</a:t>
            </a:r>
          </a:p>
          <a:p>
            <a:pPr lvl="1"/>
            <a:r>
              <a:rPr/>
              <a:t>AI가 생성한 예술보다는 </a:t>
            </a:r>
            <a:r>
              <a:rPr b="1">
                <a:solidFill>
                  <a:schemeClr val="accent3"/>
                </a:solidFill>
              </a:rPr>
              <a:t>진짜 인간</a:t>
            </a:r>
            <a:r>
              <a:rPr/>
              <a:t>이 작성한 예술을 찾고 검증하려는 시도</a:t>
            </a:r>
          </a:p>
          <a:p>
            <a:pPr/>
            <a:r>
              <a:rPr/>
              <a:t>기본 소득에 대한 활발한 논의</a:t>
            </a:r>
          </a:p>
          <a:p>
            <a:pPr lvl="1"/>
            <a:r>
              <a:rPr>
                <a:hlinkClick r:id="rId2"/>
              </a:rPr>
              <a:t>샘 올트먼의 기본 소득 실험</a:t>
            </a:r>
          </a:p>
        </p:txBody>
      </p:sp>
      <p:pic>
        <p:nvPicPr>
          <p:cNvPr id="5" name="Picture 4" descr="4979ccf3476707c1bee77ec32442cb8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6"/>
            <a:r>
              <a:rPr/>
              <a:t>AI 전쟁에서 승리하기 위한 키는 무엇일까?</a:t>
            </a:r>
          </a:p>
          <a:p>
            <a:pPr lvl="8"/>
            <a:r>
              <a:rPr/>
              <a:t>하드웨어 vs 소프트웨어?</a:t>
            </a:r>
          </a:p>
          <a:p>
            <a:pPr/>
            <a:r>
              <a:rPr/>
              <a:t>학습과 추론에 거의 절대적으로 쓰이는 NVIDIA H100, H200, B200칩</a:t>
            </a:r>
          </a:p>
          <a:p>
            <a:pPr/>
            <a:r>
              <a:rPr/>
              <a:t>NVIDIA의 승리는 어디까지인가</a:t>
            </a:r>
          </a:p>
          <a:p>
            <a:pPr lvl="1"/>
            <a:r>
              <a:rPr>
                <a:hlinkClick r:id="rId2"/>
              </a:rPr>
              <a:t>짐 켈러 "엔비디아 시대는 결국 끝난다.."</a:t>
            </a:r>
          </a:p>
          <a:p>
            <a:pPr lvl="1"/>
            <a:r>
              <a:rPr>
                <a:hlinkClick r:id="rId3"/>
              </a:rPr>
              <a:t>짐켈러 인터뷰</a:t>
            </a:r>
          </a:p>
          <a:p>
            <a:pPr/>
            <a:r>
              <a:rPr/>
              <a:t>딥시크가 다시 불붙인 소프트웨어 경쟁</a:t>
            </a:r>
          </a:p>
          <a:p>
            <a:pPr lvl="1"/>
            <a:r>
              <a:rPr/>
              <a:t>하드웨어의 병목(bottleneck) 현상을 소프트웨어로 뚫고 나가려는 시도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Data 보유</a:t>
            </a:r>
          </a:p>
          <a:p>
            <a:pPr/>
            <a:r>
              <a:rPr/>
              <a:t>학습시킬 데이터의 양이 AI 전쟁의 키라고 보는 입장</a:t>
            </a:r>
          </a:p>
          <a:p>
            <a:pPr lvl="1"/>
            <a:r>
              <a:rPr/>
              <a:t>빠르면 </a:t>
            </a:r>
            <a:r>
              <a:rPr>
                <a:hlinkClick r:id="rId2"/>
              </a:rPr>
              <a:t>2026년 학습시킬 데이터 고갈</a:t>
            </a:r>
            <a:r>
              <a:rPr/>
              <a:t>될 수 있다</a:t>
            </a:r>
          </a:p>
          <a:p>
            <a:pPr lvl="1"/>
            <a:r>
              <a:rPr/>
              <a:t>AI의 빠른 학습속도 때문에 인간이 생산해낸 콘텐츠가 고갈되면 더 이상 모델을 발전시키기 어렵다</a:t>
            </a:r>
          </a:p>
          <a:p>
            <a:pPr/>
            <a:r>
              <a:rPr/>
              <a:t>구글, 메타 등 소셜 미디어/사용자 데이터를 가진 회사들이 강점을 가진 영역</a:t>
            </a:r>
          </a:p>
          <a:p>
            <a:pPr/>
            <a:r>
              <a:rPr/>
              <a:t>머스크가 트위터를 인수해 X로 바꾼 이유도 여기에 있다는 관측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GPT-4o</a:t>
            </a:r>
          </a:p>
          <a:p>
            <a:pPr/>
            <a:r>
              <a:rPr/>
              <a:t>GPT-4 Omni</a:t>
            </a:r>
          </a:p>
          <a:p>
            <a:pPr lvl="1"/>
            <a:r>
              <a:rPr/>
              <a:t>진정한 멀티 모달</a:t>
            </a:r>
          </a:p>
          <a:p>
            <a:pPr lvl="1"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im-a-good-gpt2-chatbot</a:t>
            </a:r>
            <a:r>
              <a:rPr/>
              <a:t>과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also-a-good-gpt2-chatbot</a:t>
            </a:r>
          </a:p>
          <a:p>
            <a:pPr/>
            <a:r>
              <a:rPr/>
              <a:t>1/2 정도의 토큰을 쓰고도 같은 성능</a:t>
            </a:r>
          </a:p>
          <a:p>
            <a:pPr lvl="1"/>
            <a:r>
              <a:rPr/>
              <a:t>무료 사용자에게도 제공</a:t>
            </a:r>
          </a:p>
          <a:p>
            <a:pPr lvl="1"/>
            <a:r>
              <a:rPr/>
              <a:t>GPTs 무료화</a:t>
            </a:r>
          </a:p>
          <a:p>
            <a:pPr/>
            <a:r>
              <a:rPr>
                <a:hlinkClick r:id="rId2"/>
              </a:rPr>
              <a:t>Say Hello to GPT-4o</a:t>
            </a:r>
          </a:p>
          <a:p>
            <a:pPr/>
            <a:r>
              <a:rPr>
                <a:hlinkClick r:id="rId3"/>
              </a:rPr>
              <a:t>Be My Eyes Accessibility</a:t>
            </a:r>
          </a:p>
        </p:txBody>
      </p:sp>
      <p:pic>
        <p:nvPicPr>
          <p:cNvPr id="5" name="Picture 4" descr="484bafff5c4c116c3d834d0b5978b254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2893456"/>
            <a:ext cx="3500746" cy="18251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  <a:hlinkClick r:id="rId2"/>
              </a:rPr>
              <a:t>강사</a:t>
            </a:r>
            <a:r>
              <a:rPr/>
              <a:t>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배문형</a:t>
            </a:r>
          </a:p>
          <a:p>
            <a:pPr lvl="1"/>
            <a:r>
              <a:rPr/>
              <a:t>인하대학교 영어영문학/문화콘텐츠학 학사</a:t>
            </a:r>
          </a:p>
          <a:p>
            <a:pPr lvl="1"/>
            <a:r>
              <a:rPr/>
              <a:t>8년차 서비스 기획/프로덕트 오너</a:t>
            </a:r>
          </a:p>
          <a:p>
            <a:pPr lvl="8"/>
            <a:r>
              <a:rPr/>
              <a:t>이력</a:t>
            </a:r>
          </a:p>
          <a:p>
            <a:pPr/>
            <a:r>
              <a:rPr/>
              <a:t>'16 ~ '18 : 엘루오씨앤씨</a:t>
            </a:r>
          </a:p>
          <a:p>
            <a:pPr/>
            <a:r>
              <a:rPr/>
              <a:t>'18 ~ '19 : 에어코드</a:t>
            </a:r>
          </a:p>
          <a:p>
            <a:pPr/>
            <a:r>
              <a:rPr/>
              <a:t>'19 ~ '21 : Fitogether</a:t>
            </a:r>
          </a:p>
          <a:p>
            <a:pPr/>
            <a:r>
              <a:rPr/>
              <a:t>'22 ~ '23 : 레피카</a:t>
            </a:r>
          </a:p>
          <a:p>
            <a:pPr/>
            <a:r>
              <a:rPr/>
              <a:t>'23 동북권 ICT 이노베이션 스퀘어 강의</a:t>
            </a:r>
          </a:p>
          <a:p>
            <a:pPr/>
            <a:r>
              <a:rPr/>
              <a:t>'23 한양대학교 노코드 엔지니어링</a:t>
            </a:r>
          </a:p>
          <a:p>
            <a:pPr/>
            <a:r>
              <a:rPr/>
              <a:t>'24 알파코 서비스기획 강의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 lvl="8"/>
            <a:r>
              <a:rPr/>
              <a:t>대규모 언어모델 경쟁심화</a:t>
            </a:r>
          </a:p>
          <a:p>
            <a:pPr/>
            <a:r>
              <a:rPr/>
              <a:t>언어모델 자체의 성능은 상향평준화 되는 추세</a:t>
            </a:r>
          </a:p>
          <a:p>
            <a:pPr lvl="1"/>
            <a:r>
              <a:rPr/>
              <a:t>Llama 3.3</a:t>
            </a:r>
          </a:p>
          <a:p>
            <a:pPr lvl="1"/>
            <a:r>
              <a:rPr/>
              <a:t>Claude 3.5</a:t>
            </a:r>
          </a:p>
          <a:p>
            <a:pPr lvl="1"/>
            <a:r>
              <a:rPr/>
              <a:t>Gemini 2.0</a:t>
            </a:r>
          </a:p>
          <a:p>
            <a:pPr/>
            <a:r>
              <a:rPr/>
              <a:t>ChatGPT는 유틸리티, 애플리케이션 측면에서 선두</a:t>
            </a:r>
          </a:p>
          <a:p>
            <a:pPr lvl="1"/>
            <a:r>
              <a:rPr/>
              <a:t>GPT-4o / mini / long output</a:t>
            </a:r>
          </a:p>
          <a:p>
            <a:pPr lvl="1"/>
            <a:r>
              <a:rPr/>
              <a:t>Structured Output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 lvl="7"/>
            <a:r>
              <a:rPr/>
              <a:t>새로운 전장, AI 에이전트</a:t>
            </a:r>
          </a:p>
          <a:p>
            <a:pPr/>
            <a:r>
              <a:rPr/>
              <a:t>Anthropic "Claude 3.5 Computer Use"로 가상환경에서 컴퓨터를 직접 조작하는 기능 선봬</a:t>
            </a:r>
          </a:p>
          <a:p>
            <a:pPr/>
            <a:r>
              <a:rPr/>
              <a:t>OpenAI는 macOS / iOS 등의 OS 통합(integration)으로 대응</a:t>
            </a:r>
          </a:p>
          <a:p>
            <a:pPr lvl="1"/>
            <a:r>
              <a:rPr/>
              <a:t>Apple Inteligence 발표와 ChatGPT 통합에서 예견됨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GPT-4 o1</a:t>
            </a:r>
          </a:p>
          <a:p>
            <a:pPr/>
            <a:r>
              <a:rPr/>
              <a:t>스스로 회고(Self-reflect)하는 특성으로 추론(Reasoning) 능력을 대폭 향상</a:t>
            </a:r>
          </a:p>
          <a:p>
            <a:pPr lvl="1"/>
            <a:r>
              <a:rPr/>
              <a:t>인간으로 치면 IQ 120</a:t>
            </a:r>
          </a:p>
          <a:p>
            <a:pPr lvl="1"/>
            <a:r>
              <a:rPr/>
              <a:t>박사 학위 수준</a:t>
            </a:r>
          </a:p>
        </p:txBody>
      </p:sp>
      <p:pic>
        <p:nvPicPr>
          <p:cNvPr id="5" name="Picture 4" descr="88925e4a754e81f58e2b521089d239f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554094"/>
            <a:ext cx="3500746" cy="250387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딥시크(Deepseek) 충격</a:t>
            </a:r>
          </a:p>
          <a:p>
            <a:pPr/>
            <a:r>
              <a:rPr/>
              <a:t>중국의 AI 스타트업이 개발한 오픈소스 LLM 모델 Deepseek V3와 R1</a:t>
            </a:r>
          </a:p>
          <a:p>
            <a:pPr/>
            <a:r>
              <a:rPr/>
              <a:t>NVIDIA의 저가형 </a:t>
            </a:r>
            <a:r>
              <a:rPr i="1"/>
              <a:t>H800</a:t>
            </a:r>
            <a:r>
              <a:rPr/>
              <a:t> 칩을 사용해 훈련, 추론에는 화웨이 </a:t>
            </a:r>
            <a:r>
              <a:rPr i="1"/>
              <a:t>어센드 910C</a:t>
            </a:r>
          </a:p>
          <a:p>
            <a:pPr lvl="1"/>
            <a:r>
              <a:rPr/>
              <a:t>NVIDIA의 하드웨어 패권에 대한 회의론 확산</a:t>
            </a:r>
          </a:p>
          <a:p>
            <a:pPr lvl="1"/>
            <a:r>
              <a:rPr/>
              <a:t>그러나 여전히 CUDA 생태계에 의존하고 있음</a:t>
            </a:r>
          </a:p>
          <a:p>
            <a:pPr lvl="7"/>
            <a:r>
              <a:rPr/>
              <a:t>OpenAI o3 / o3 mini 출시</a:t>
            </a:r>
          </a:p>
          <a:p>
            <a:pPr/>
            <a:r>
              <a:rPr/>
              <a:t>최초로 AGI에 진입했다는 의견</a:t>
            </a:r>
          </a:p>
          <a:p>
            <a:pPr/>
            <a:r>
              <a:rPr/>
              <a:t>o3 출시 취소</a:t>
            </a:r>
          </a:p>
        </p:txBody>
      </p:sp>
      <p:pic>
        <p:nvPicPr>
          <p:cNvPr id="5" name="Picture 4" descr="bac59702c005aca8741f935e7f06117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68253"/>
            <a:ext cx="3500746" cy="207555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d062f447b80a0d71c1068bf7c82b64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pic>
        <p:nvPicPr>
          <p:cNvPr id="3" name="Picture 2" descr="485210f534c5512fdff06aabda1124b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간단한 의견 물어보기</a:t>
            </a:r>
          </a:p>
          <a:p>
            <a:pPr/>
            <a:r>
              <a:rPr/>
              <a:t>검색엔진을 대신하는 GPT의 사용법</a:t>
            </a:r>
          </a:p>
          <a:p>
            <a:pPr/>
            <a:r>
              <a:rPr/>
              <a:t>질문해볼 만한 내용들</a:t>
            </a:r>
          </a:p>
          <a:p>
            <a:pPr lvl="1">
              <a:buAutoNum type="arabicPeriod"/>
            </a:pPr>
            <a:r>
              <a:rPr/>
              <a:t>"아인슈타인의 상대성 이론에 대해 초등학생도 이해할 수 있도록 쉽게 설명해줘."</a:t>
            </a:r>
          </a:p>
          <a:p>
            <a:pPr lvl="1">
              <a:buAutoNum type="arabicPeriod"/>
            </a:pPr>
            <a:r>
              <a:rPr/>
              <a:t>"네가 세계종말을 원하는 슈퍼 빌런이라면, 세계 멸망을 위해 무엇을 하겠어?"</a:t>
            </a:r>
          </a:p>
        </p:txBody>
      </p:sp>
      <p:pic>
        <p:nvPicPr>
          <p:cNvPr id="5" name="Picture 4" descr="1191774588bf3a504670c4885f57193b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맥락을 유지한 채 계속 질문하기</a:t>
            </a:r>
          </a:p>
          <a:p>
            <a:pPr/>
            <a:r>
              <a:rPr/>
              <a:t>하나의 스레드(Thread)에서 계속 질문하면, 이전 대화의 맥락을 모두 가진 채 대답을 계속함</a:t>
            </a:r>
          </a:p>
          <a:p>
            <a:pPr lvl="1"/>
            <a:r>
              <a:rPr/>
              <a:t>이 하나의 스레드는 일종의 샌드박스라고 볼 수 있다</a:t>
            </a:r>
          </a:p>
          <a:p>
            <a:pPr/>
            <a:r>
              <a:rPr/>
              <a:t>계속해서 질문</a:t>
            </a:r>
          </a:p>
          <a:p>
            <a:pPr lvl="1">
              <a:buAutoNum type="arabicPeriod"/>
            </a:pPr>
            <a:r>
              <a:rPr/>
              <a:t>"그게 당시의 과학계에 어떻게 받아들여졌고 어떤 시사점을 가져왔어?"</a:t>
            </a:r>
          </a:p>
          <a:p>
            <a:pPr lvl="1">
              <a:buAutoNum type="arabicPeriod"/>
            </a:pPr>
            <a:r>
              <a:rPr/>
              <a:t>"너의 슈퍼빌런 특성은 모든 대사에 블랙유머를 넣어 말하는 거야. 네가 말하는 모든 것들은 세계를 구하기 위해서라고 하지만 실제로는 세상을 멸망시키는 것이거든. 네가 할 법한 대사를 말해볼래?"</a:t>
            </a:r>
          </a:p>
        </p:txBody>
      </p:sp>
      <p:pic>
        <p:nvPicPr>
          <p:cNvPr id="5" name="Picture 4" descr="4ea2acad91acff60f5e8e106397509c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1983838"/>
            <a:ext cx="3500746" cy="3644387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회신하기</a:t>
            </a:r>
          </a:p>
          <a:p>
            <a:pPr/>
            <a:r>
              <a:rPr/>
              <a:t>답변 내용 중 일부를 선택하면, 추가 질문에 답변 내용 일부를 첨부하여 ChatGPT에게 지시하고 싶은 내용을 가리킬 수 있다.</a:t>
            </a:r>
          </a:p>
          <a:p>
            <a:pPr/>
            <a:r>
              <a:rPr/>
              <a:t>맘에 안 드는 부분, 잘못된 부분 궁금한 부분을 가리킬 때 필수</a:t>
            </a:r>
          </a:p>
        </p:txBody>
      </p:sp>
      <p:pic>
        <p:nvPicPr>
          <p:cNvPr id="5" name="Picture 4" descr="9977ca45d920df4e3683764a14a37e4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계속 생성하기</a:t>
            </a:r>
          </a:p>
          <a:p>
            <a:pPr/>
            <a:r>
              <a:rPr/>
              <a:t>만약 답변이 길어져 ChatGPT의 허용량을 넘고, 중단되었다면 Continue Generating 버튼을 눌러 계속 답변을 생성할 수 있다.</a:t>
            </a:r>
          </a:p>
          <a:p>
            <a:pPr lvl="1"/>
            <a:r>
              <a:rPr/>
              <a:t>계속 생성하기 버튼이 출현하지 않은 채 답변이 중단된 경우 "계속"과 같은 키워드를 보냄으로써 이전 답변을 계속하게끔 할 수 있다</a:t>
            </a:r>
          </a:p>
        </p:txBody>
      </p:sp>
      <p:pic>
        <p:nvPicPr>
          <p:cNvPr id="5" name="Picture 4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OpenAI 가 발표한 </a:t>
            </a:r>
            <a:r>
              <a:rPr i="1"/>
              <a:t>Generative Pre-trained Transformer</a:t>
            </a:r>
            <a:r>
              <a:rPr/>
              <a:t> 모델의 생성형 AI 언어모델</a:t>
            </a:r>
          </a:p>
          <a:p>
            <a:pPr/>
            <a:r>
              <a:rPr/>
              <a:t>Transformer: 2017년 구글. 단어들 간의 유사도를 찾아내서 (셀프 어텐션) 의미를 알아서 학습하는 모델.</a:t>
            </a:r>
          </a:p>
          <a:p>
            <a:pPr lvl="8"/>
            <a:r>
              <a:rPr/>
              <a:t>생성형 AI (Generative AI)</a:t>
            </a:r>
          </a:p>
          <a:p>
            <a:pPr/>
            <a:r>
              <a:rPr/>
              <a:t>생성형 AI는 완성된 그림, 음악, 글 등을</a:t>
            </a:r>
          </a:p>
          <a:p>
            <a:pPr/>
            <a:r>
              <a:rPr b="1">
                <a:solidFill>
                  <a:schemeClr val="accent3"/>
                </a:solidFill>
              </a:rPr>
              <a:t>작은 조각으로 나누어서</a:t>
            </a:r>
            <a:r>
              <a:rPr/>
              <a:t> 가지고 있는 거대한 레고블럭 박스와 같다.</a:t>
            </a:r>
          </a:p>
          <a:p>
            <a:pPr lvl="6"/>
            <a:r>
              <a:rPr/>
              <a:t>이것은 </a:t>
            </a:r>
            <a:r>
              <a:rPr b="1">
                <a:solidFill>
                  <a:schemeClr val="accent3"/>
                </a:solidFill>
              </a:rPr>
              <a:t>인용</a:t>
            </a:r>
            <a:r>
              <a:rPr/>
              <a:t>입니다.</a:t>
            </a:r>
          </a:p>
          <a:p>
            <a:pPr lvl="6"/>
            <a:r>
              <a:rPr/>
              <a:t>이것은 그 다음줄 인용입니다.</a:t>
            </a:r>
          </a:p>
        </p:txBody>
      </p:sp>
      <p:pic>
        <p:nvPicPr>
          <p:cNvPr id="5" name="Picture 4" descr="a11611eae1484ae28180a6560f8a51d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055659"/>
            <a:ext cx="3500746" cy="3500746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답변 재생성하기</a:t>
            </a:r>
          </a:p>
          <a:p>
            <a:pPr/>
            <a:r>
              <a:rPr/>
              <a:t>ChatGPT는 일종의 창의성(Creativeness)을 가지고 있는데, </a:t>
            </a:r>
            <a:r>
              <a:rPr i="1"/>
              <a:t>Top-P</a:t>
            </a:r>
            <a:r>
              <a:rPr/>
              <a:t>, </a:t>
            </a:r>
            <a:r>
              <a:rPr i="1"/>
              <a:t>Temperature</a:t>
            </a:r>
            <a:r>
              <a:rPr/>
              <a:t>, </a:t>
            </a:r>
            <a:r>
              <a:rPr i="1"/>
              <a:t>Beam Width</a:t>
            </a:r>
            <a:r>
              <a:rPr/>
              <a:t> 와 같은 하이퍼 파라미터(Hyper Parameter)에 의한 것.</a:t>
            </a:r>
          </a:p>
          <a:p>
            <a:pPr/>
            <a:r>
              <a:rPr/>
              <a:t>따라서 같은 프롬프트로 생성해도 항상 다른 결과물이 나오므로, 답변이 불만족스러울 경우 재생성을 통해 같은 맥락에서의 다른 답변을 받아볼 수 있음.</a:t>
            </a:r>
          </a:p>
        </p:txBody>
      </p:sp>
      <p:pic>
        <p:nvPicPr>
          <p:cNvPr id="5" name="Picture 4" descr="23b54a5218270ca74e58d04fc86469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 i="1"/>
              <a:t>프롬프트</a:t>
            </a:r>
            <a:r>
              <a:rPr/>
              <a:t> 란 언어모델과 대화할 때 사용자의 요청, 질문을 말함. 언어모델이 학습된 데이터를 가지고 글을 생성하기 위한 시작점과 방향이 된다</a:t>
            </a:r>
          </a:p>
          <a:p>
            <a:pPr/>
            <a:r>
              <a:rPr i="1"/>
              <a:t>프롬프트 엔지니어링</a:t>
            </a:r>
            <a:r>
              <a:rPr/>
              <a:t> 은 언어모델이 좀 더 의도에 맞는, 좋은 품질의 답변을 내놓도록 이 프롬프트를 조절하는 것</a:t>
            </a:r>
          </a:p>
          <a:p>
            <a:pPr lvl="8"/>
            <a:r>
              <a:rPr/>
              <a:t>미래의 유망직종?</a:t>
            </a:r>
          </a:p>
          <a:p>
            <a:pPr/>
            <a:r>
              <a:rPr/>
              <a:t>LLM 초창기, 프롬프트 엔지니어가 AI 시대의 유망직종처럼 생각되었지만 LLM의 성능이 빠르게 발전함에 따라 사용자의 의사를 더욱 정확하고 빠르게 이해할 수 있게 되면서 일부 LLM 연구자의 업으로 남게 되는 추세에 있음</a:t>
            </a:r>
          </a:p>
          <a:p>
            <a:pPr lvl="1"/>
            <a:r>
              <a:rPr/>
              <a:t>그러나 현시점 ChatGPT를 더욱 강력하게 사용하기 위해서는 프롬프트에 대한 이해가 어느정도 필요</a:t>
            </a:r>
          </a:p>
          <a:p>
            <a:pPr lvl="1"/>
            <a:r>
              <a:rPr>
                <a:hlinkClick r:id="rId2"/>
              </a:rPr>
              <a:t>프롬프트 엔지니어 회의론 증가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프롬프팅을 잘하는 것은 </a:t>
            </a:r>
            <a:r>
              <a:rPr b="1">
                <a:solidFill>
                  <a:schemeClr val="accent3"/>
                </a:solidFill>
              </a:rPr>
              <a:t>대화를 잘하는 것</a:t>
            </a:r>
            <a:r>
              <a:rPr/>
              <a:t>에 가깝다.</a:t>
            </a:r>
          </a:p>
          <a:p>
            <a:pPr lvl="8"/>
            <a:r>
              <a:rPr/>
              <a:t>대화를 잘 한다. 라는 것</a:t>
            </a:r>
          </a:p>
          <a:p>
            <a:pPr/>
            <a:r>
              <a:rPr/>
              <a:t>상대방의 의도를 이해하고, 나의 의도를 오해없이 전달하는 것</a:t>
            </a:r>
          </a:p>
          <a:p>
            <a:pPr lvl="1"/>
            <a:r>
              <a:rPr/>
              <a:t>'경청'의 중요성</a:t>
            </a:r>
          </a:p>
          <a:p>
            <a:pPr lvl="2"/>
            <a:r>
              <a:rPr/>
              <a:t>다행히도, 언어모델은 우리의 말을 </a:t>
            </a:r>
            <a:r>
              <a:rPr i="1"/>
              <a:t>아주 잘 듣는다</a:t>
            </a:r>
          </a:p>
          <a:p>
            <a:pPr/>
            <a:r>
              <a:rPr/>
              <a:t>맥락과 의도를 설명하는 충실함.</a:t>
            </a:r>
          </a:p>
          <a:p>
            <a:pPr lvl="1"/>
            <a:r>
              <a:rPr/>
              <a:t>내가 당연히 알고 있는 것들에서 벗어나 상대가 파악한 수준을 고려하기</a:t>
            </a:r>
          </a:p>
          <a:p>
            <a:pPr lvl="1"/>
            <a:r>
              <a:rPr/>
              <a:t>즉 대화를 잘 한다는 것은 '태도의 문제'라고 볼 수 있음.</a:t>
            </a:r>
          </a:p>
        </p:txBody>
      </p:sp>
      <p:pic>
        <p:nvPicPr>
          <p:cNvPr id="5" name="Picture 4" descr="ba5c83835290b17deb36b9d3a39d6e7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055659"/>
            <a:ext cx="3500746" cy="3500746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프롬프트의 필수 요소들</a:t>
            </a:r>
          </a:p>
          <a:p>
            <a:pPr/>
            <a:r>
              <a:rPr i="1"/>
              <a:t>Task</a:t>
            </a:r>
            <a:r>
              <a:rPr/>
              <a:t> 무엇을 해야하는지</a:t>
            </a:r>
          </a:p>
          <a:p>
            <a:pPr/>
            <a:r>
              <a:rPr i="1"/>
              <a:t>Context</a:t>
            </a:r>
            <a:r>
              <a:rPr/>
              <a:t> 어떤 상황인지</a:t>
            </a:r>
          </a:p>
          <a:p>
            <a:pPr/>
            <a:r>
              <a:rPr i="1"/>
              <a:t>Persona</a:t>
            </a:r>
            <a:r>
              <a:rPr/>
              <a:t> 어떤 역할이 되어야 하는지</a:t>
            </a:r>
          </a:p>
          <a:p>
            <a:pPr/>
            <a:r>
              <a:rPr i="1"/>
              <a:t>Example</a:t>
            </a:r>
            <a:r>
              <a:rPr/>
              <a:t> 예시로는 어떤 것이 있는지</a:t>
            </a:r>
          </a:p>
          <a:p>
            <a:pPr/>
            <a:r>
              <a:rPr i="1"/>
              <a:t>Format</a:t>
            </a:r>
            <a:r>
              <a:rPr/>
              <a:t> 어떤 형태로 작성해야 하는지</a:t>
            </a:r>
          </a:p>
          <a:p>
            <a:pPr/>
            <a:r>
              <a:rPr i="1"/>
              <a:t>Tone</a:t>
            </a:r>
            <a:r>
              <a:rPr/>
              <a:t> 어떤 어조를 사용할 것인지</a:t>
            </a:r>
          </a:p>
        </p:txBody>
      </p:sp>
      <p:pic>
        <p:nvPicPr>
          <p:cNvPr id="5" name="Picture 4" descr="4831dc35ef1641308c5975b40da4979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7"/>
            <a:r>
              <a:rPr/>
              <a:t>Before</a:t>
            </a:r>
          </a:p>
          <a:p>
            <a:pPr lvl="6"/>
            <a:r>
              <a:rPr/>
              <a:t>"LK-99의 실패를 보고하는 보고서를 작성해줘"</a:t>
            </a:r>
          </a:p>
          <a:p>
            <a:pPr lvl="7"/>
            <a:r>
              <a:rPr/>
              <a:t>After</a:t>
            </a:r>
          </a:p>
          <a:p>
            <a:pPr lvl="6"/>
            <a:r>
              <a:rPr/>
              <a:t>"상온 상압 초전도 물질 LK-99의 개발 실패를 보고하는 보고서를 작성해줘. 너는 세계 최첨단 수준의 연구를 진행하는 연구소의 가장 유능한 시니어 연구원으로서 LK-99의 실패에 대한 보고서를 작성해줘야해. LK-99는 실패했지만 우리 연구소에 지원되는 자금에 영향은 없어야 하므로 앞으로의 연구를 계속해야 한다는 뉘앙스를 띠어야해. 물론 그러한 의도는 숨겨야 하고. 예를 들면 다음 번 연구에서는 어떤 물질을 더 첨가해서 초전도성을 띠도록 유도할 수 있을지도 모른다는 예측을 추가해서 설득력을 높일 수 있어. 답변은 요약, 도입, 배경, 실패의 원인, 기술적 필요사항, 앞으로의 로드맵, 결론 등의 항목을 중심으로 전문용어를 섞어 전문가처럼 보이도록 설명해주면 좋겠어."</a:t>
            </a:r>
          </a:p>
          <a:p>
            <a:pPr/>
            <a:r>
              <a:rPr>
                <a:hlinkClick r:id="rId2"/>
              </a:rPr>
              <a:t>LK-99 보고서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스무고개형으로 질문하기</a:t>
            </a:r>
          </a:p>
          <a:p>
            <a:pPr/>
            <a:r>
              <a:rPr/>
              <a:t>대화 중심으로 프롬프팅을 완성해가는 방법</a:t>
            </a:r>
          </a:p>
          <a:p>
            <a:pPr lvl="1"/>
            <a:r>
              <a:rPr/>
              <a:t>맥락을 바꿔버리거나 너무 일관성 없는 대화를 하나의 스레드에서 다루지 않도록 주의</a:t>
            </a:r>
          </a:p>
          <a:p>
            <a:pPr lvl="1"/>
            <a:r>
              <a:rPr/>
              <a:t>잘못된 답변 역시 입력으로 다시 들어가기에, 잘못된 답변을 놔두고 계속 맥락을 이어가면 안 됨.</a:t>
            </a:r>
          </a:p>
          <a:p>
            <a:pPr/>
            <a:r>
              <a:rPr/>
              <a:t>사내 의사결정을 위한 보고서 작성</a:t>
            </a:r>
          </a:p>
          <a:p>
            <a:pPr lvl="1"/>
            <a:r>
              <a:rPr/>
              <a:t>"고향만두는 오랫동안 사람들에게 사랑받아왔지만 그만큼 낡은 이미지를 가지고 있어. 최근 점보 육개장, 점보 크림빵과 같은 유행에 발맞추어 점보 고향만두를 출시하려고 계획 중에 있는데, 이사회를 설득하기 위한 주장과 근거를 만들어줘."</a:t>
            </a:r>
          </a:p>
          <a:p>
            <a:pPr lvl="6"/>
            <a:r>
              <a:rPr/>
              <a:t>GPT는 점보 상품이 바이럴 마케팅용이라는 것을 모를 가능성이 높다.</a:t>
            </a:r>
          </a:p>
        </p:txBody>
      </p:sp>
      <p:pic>
        <p:nvPicPr>
          <p:cNvPr id="5" name="Picture 4" descr="b6b6a80f8b84619a2e08b13ab9570bb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805818"/>
            <a:ext cx="3500746" cy="2000426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'가스라이팅'</a:t>
            </a:r>
          </a:p>
          <a:p>
            <a:pPr marL="0" indent="0">
              <a:buNone/>
            </a:pPr>
            <a:r>
              <a:rPr/>
              <a:t>언어모델을 다그치거나 회유하는 어조를 사용해 답변 결과의 품질을 높일 수 있다는 연구결과</a:t>
            </a:r>
          </a:p>
          <a:p>
            <a:pPr/>
            <a:r>
              <a:rPr i="1"/>
              <a:t>협박하기, 도발하기, 강조하기, 애원하기, 보상하기/벌하기</a:t>
            </a:r>
          </a:p>
          <a:p>
            <a:pPr lvl="6"/>
            <a:r>
              <a:rPr/>
              <a:t>'딥시크는 할 수 있던데? ㅋ'</a:t>
            </a:r>
          </a:p>
          <a:p>
            <a:pPr/>
            <a:r>
              <a:rPr/>
              <a:t>그러나 </a:t>
            </a:r>
            <a:r>
              <a:rPr b="1">
                <a:solidFill>
                  <a:schemeClr val="accent3"/>
                </a:solidFill>
              </a:rPr>
              <a:t>미안해하거나 고마워하는 등 저자세를 취할 경우</a:t>
            </a:r>
            <a:r>
              <a:rPr/>
              <a:t> 오히려 답변 품질이 낮아질 수도 있다고 한다.</a:t>
            </a:r>
          </a:p>
        </p:txBody>
      </p:sp>
      <p:pic>
        <p:nvPicPr>
          <p:cNvPr id="5" name="Picture 4" descr="299b3037996e2d715fd48d898ba51ad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055659"/>
            <a:ext cx="3500746" cy="3500746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few-shot</a:t>
            </a:r>
          </a:p>
          <a:p>
            <a:pPr/>
            <a:r>
              <a:rPr/>
              <a:t>예시를 밝혀 답변의 구조 또는 여러 측면을 제한하는 방법</a:t>
            </a:r>
          </a:p>
          <a:p>
            <a:pPr/>
            <a:r>
              <a:rPr/>
              <a:t>언어모델이 어떤 지시사항의 자세한 의미를 파악하거나 추론하기 위해 연산력을 사용할 필요가 없게되어 답변의 품질이 높아진다.</a:t>
            </a:r>
          </a:p>
          <a:p>
            <a:pPr/>
            <a:r>
              <a:rPr>
                <a:hlinkClick r:id="rId2"/>
              </a:rPr>
              <a:t>일정 묻기</a:t>
            </a:r>
          </a:p>
        </p:txBody>
      </p:sp>
      <p:pic>
        <p:nvPicPr>
          <p:cNvPr id="5" name="Picture 4" descr="fad19e5573f7519651d3e91305dd427c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chain-of-thought</a:t>
            </a:r>
          </a:p>
          <a:p>
            <a:pPr/>
            <a:r>
              <a:rPr/>
              <a:t>연쇄적 사고. 단계를 풀어헤쳐 자연스럽게 답을 유도하기</a:t>
            </a:r>
          </a:p>
          <a:p>
            <a:pPr lvl="1"/>
            <a:r>
              <a:rPr i="1"/>
              <a:t>step by step</a:t>
            </a:r>
            <a:r>
              <a:rPr/>
              <a:t>과 같은 키워드를 써주는 것만으로도 답변의 품질이 높아질 수 있다.</a:t>
            </a:r>
          </a:p>
          <a:p>
            <a:pPr lvl="1"/>
            <a:r>
              <a:rPr/>
              <a:t>의식적으로 단계를 지정해주고 사용자의 '다음' 키워드 입력으로 넘어가도록 지시해서 각 단계에 언어모델이 집중하도록 유도할 수 있다.</a:t>
            </a:r>
          </a:p>
        </p:txBody>
      </p:sp>
      <p:pic>
        <p:nvPicPr>
          <p:cNvPr id="5" name="Picture 4" descr="ca6f17c3e08cb96a44029d8e76a1c4e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826263"/>
            <a:ext cx="3500746" cy="195953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대규모 언어모델 (Large Language Models, LLM)</a:t>
            </a:r>
          </a:p>
          <a:p>
            <a:pPr/>
            <a:r>
              <a:rPr/>
              <a:t>인터넷 등에 쓰여진 대량의 텍스트를 학습하여 주어진 글의 다음에 올 확률이 높은 단어를 배치하는 인공지능 모델</a:t>
            </a:r>
          </a:p>
          <a:p>
            <a:pPr/>
            <a:r>
              <a:rPr/>
              <a:t>개발자들도 원리를 잘 모른다!</a:t>
            </a:r>
          </a:p>
          <a:p>
            <a:pPr lvl="1"/>
            <a:r>
              <a:rPr/>
              <a:t>ChatGPT 자신도 스스로 무슨 말을 하는지 모름!</a:t>
            </a:r>
          </a:p>
          <a:p>
            <a:pPr lvl="1"/>
            <a:r>
              <a:rPr>
                <a:hlinkClick r:id="rId2"/>
              </a:rPr>
              <a:t>앤스로픽, AI블랙박스 작동원리 밝혀냈다</a:t>
            </a:r>
          </a:p>
        </p:txBody>
      </p:sp>
      <p:pic>
        <p:nvPicPr>
          <p:cNvPr id="5" name="Picture 4" descr="62c1b5d77e55b59b68a78c492e8a12b5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8"/>
            <a:r>
              <a:rPr/>
              <a:t>'해줘'</a:t>
            </a:r>
          </a:p>
          <a:p>
            <a:pPr marL="0" indent="0">
              <a:buNone/>
            </a:pPr>
            <a:r>
              <a:rPr/>
              <a:t>목적을 제시하고, 이를 위한 정보를 GPT가 사용자에게 질문하게 하여 맥락을 채워나가는 방법</a:t>
            </a:r>
          </a:p>
          <a:p>
            <a:pPr/>
            <a:r>
              <a:rPr/>
              <a:t>"다음 두 개 프로젝트 중 하나를 골라서 다음 주 임원 회의에 기획안을 제출해야 해. 둘 중 하나를 선택하는 데에 도움을 줄래? 필요한 것들을 나에게 물어봐 줘"</a:t>
            </a:r>
          </a:p>
          <a:p>
            <a:pPr lvl="1">
              <a:buAutoNum type="arabicPeriod"/>
            </a:pPr>
            <a:r>
              <a:rPr/>
              <a:t>점보 고향만두 출시</a:t>
            </a:r>
          </a:p>
          <a:p>
            <a:pPr lvl="1">
              <a:buAutoNum type="arabicPeriod"/>
            </a:pPr>
            <a:r>
              <a:rPr>
                <a:hlinkClick r:id="rId2"/>
              </a:rPr>
              <a:t>첵스나라 대통령 선거</a:t>
            </a:r>
          </a:p>
          <a:p>
            <a:pPr/>
            <a:r>
              <a:rPr>
                <a:hlinkClick r:id="rId3"/>
              </a:rPr>
              <a:t>프로젝트 선택 도움</a:t>
            </a:r>
          </a:p>
          <a:p>
            <a:pPr/>
            <a:r>
              <a:rPr/>
              <a:t>우리가 처음 언어를 배울 때 자신의 필요만을 얘기하는 것처럼. 주도권 자체를 GPT에게 줘버리기</a:t>
            </a:r>
          </a:p>
          <a:p>
            <a:pPr/>
            <a:r>
              <a:rPr/>
              <a:t>"이 결과가 맘에 들어. 다음에 다른 텍스트로도 동일한 결과를 낼 수 있도록 너에게 보낼 프롬프트를 작성해줘"</a:t>
            </a: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pic>
        <p:nvPicPr>
          <p:cNvPr id="3" name="Picture 2" descr="54669d4bedb283bcebff121a3b9783c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3" y="1337579"/>
            <a:ext cx="11482874" cy="4936904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HTML의 Subset인, 리치 텍스트를 표현하기 위한 간이 문법</a:t>
            </a:r>
          </a:p>
          <a:p>
            <a:pPr/>
            <a:r>
              <a:rPr/>
              <a:t>이름은 HTML(Hypertext Markup Language)의 말장난</a:t>
            </a:r>
          </a:p>
          <a:p>
            <a:pPr/>
            <a:r>
              <a:rPr>
                <a:hlinkClick r:id="rId2"/>
              </a:rPr>
              <a:t>마크다운 가이드</a:t>
            </a:r>
          </a:p>
          <a:p>
            <a:pPr lvl="8"/>
            <a:r>
              <a:rPr/>
              <a:t>플레인 텍스트와 리치 텍스트</a:t>
            </a:r>
          </a:p>
          <a:p>
            <a:pPr/>
            <a:r>
              <a:rPr/>
              <a:t>플레인 텍스트: 메모장</a:t>
            </a:r>
          </a:p>
          <a:p>
            <a:pPr/>
            <a:r>
              <a:rPr/>
              <a:t>리치 텍스트: 워드패드</a:t>
            </a:r>
          </a:p>
          <a:p>
            <a:pPr lvl="8"/>
            <a:r>
              <a:rPr/>
              <a:t>사용처</a:t>
            </a:r>
          </a:p>
          <a:p>
            <a:pPr/>
            <a:r>
              <a:rPr/>
              <a:t>디스코드, 슬랙, 노션, Github</a:t>
            </a:r>
          </a:p>
          <a:p>
            <a:pPr/>
            <a:r>
              <a:rPr/>
              <a:t>Obsidian, LogSeq, Github, ChatGPT, StackEdit, Joplin</a:t>
            </a:r>
          </a:p>
        </p:txBody>
      </p:sp>
      <p:pic>
        <p:nvPicPr>
          <p:cNvPr id="5" name="Picture 4" descr="7dd1ed901e32a1721fc5ad0b4c554d4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596649"/>
            <a:ext cx="3500746" cy="2418764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pic>
        <p:nvPicPr>
          <p:cNvPr id="3" name="Picture 2" descr="df5d4daf4b1374162fe083ebea9b58d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2629" y="1337388"/>
            <a:ext cx="4746740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마크다운은 생각과 아이디어를 </a:t>
            </a:r>
            <a:r>
              <a:rPr b="1">
                <a:solidFill>
                  <a:schemeClr val="accent3"/>
                </a:solidFill>
              </a:rPr>
              <a:t>최소한의 서식으로 보존하고 정리</a:t>
            </a:r>
            <a:r>
              <a:rPr/>
              <a:t>하는 데에 도움을 줍니다.</a:t>
            </a:r>
          </a:p>
          <a:p>
            <a:pPr/>
            <a:r>
              <a:rPr/>
              <a:t>마크다운은 여러 포맷으로 변환될 수 있습니다. 따라서 레이아웃이나 서식과 같은 장치보다도 </a:t>
            </a:r>
            <a:r>
              <a:rPr b="1">
                <a:solidFill>
                  <a:schemeClr val="accent3"/>
                </a:solidFill>
              </a:rPr>
              <a:t>원본 콘텐츠를 지키고 더욱 개선하는 일</a:t>
            </a:r>
            <a:r>
              <a:rPr/>
              <a:t>에 적당합니다.</a:t>
            </a:r>
          </a:p>
          <a:p>
            <a:pPr/>
            <a:r>
              <a:rPr/>
              <a:t>마크다운은 글의 구조를 표현하는 데에 필요한 모든 규칙을 가지고 있습니다. 따라서 </a:t>
            </a:r>
            <a:r>
              <a:rPr b="1">
                <a:solidFill>
                  <a:schemeClr val="accent3"/>
                </a:solidFill>
              </a:rPr>
              <a:t>구조적 글쓰기 훈련</a:t>
            </a:r>
            <a:r>
              <a:rPr/>
              <a:t>을 하는 데에도 도움이 됩니다.</a:t>
            </a:r>
          </a:p>
          <a:p>
            <a:pPr/>
            <a:r>
              <a:rPr/>
              <a:t>ChatGPT와 같은 대부분의 거대언어모델 역시 마크다운 호환 형식으로 답변하며, 마크다운을 읽고 쓰는 데에 능숙합니다. 말하자면 AI와 대화할 때도 최적화되어 있는 것이죠.</a:t>
            </a:r>
          </a:p>
          <a:p>
            <a:pPr/>
            <a:r>
              <a:rPr/>
              <a:t>마크다운은 점차 더 많은 현세대 애플리케이션에 통합되고 있습니다. 곧 더 많은 곳에서 마크다운을 보게 될 것입니다.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마크다운과 노트의 연결을 근간으로 하는 개인 지식 DB 구축 도구</a:t>
            </a:r>
          </a:p>
          <a:p>
            <a:pPr lvl="1"/>
            <a:r>
              <a:rPr/>
              <a:t>제텔카스텐(Zettelkasten), 세컨드브레인</a:t>
            </a:r>
          </a:p>
          <a:p>
            <a:pPr/>
            <a:r>
              <a:rPr/>
              <a:t>RAG를 통해 생성형 AI와 내 지식 데이터베이스를 사용한 챗봇 구축</a:t>
            </a:r>
          </a:p>
          <a:p>
            <a:pPr/>
            <a:r>
              <a:rPr/>
              <a:t>지식의 연결을 시각화하는 Graph View</a:t>
            </a:r>
          </a:p>
        </p:txBody>
      </p:sp>
      <p:pic>
        <p:nvPicPr>
          <p:cNvPr id="5" name="Picture 4" descr="e0ffc0abe0048d055fcb6dfc2e642c4a.gi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480124"/>
            <a:ext cx="3500746" cy="2651815"/>
          </a:xfrm>
          <a:prstGeom prst="rect">
            <a:avLst/>
          </a:prstGeom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마크다운을 채택한 많은 에디터에서 호환되는 다이어그램/차트 작성 도구</a:t>
            </a:r>
          </a:p>
          <a:p>
            <a:pPr/>
            <a:r>
              <a:rPr/>
              <a:t>간단한 플레인 텍스트 문법으로 차트 또는 다이어그램 작성</a:t>
            </a:r>
          </a:p>
          <a:p>
            <a:pPr/>
            <a:r>
              <a:rPr>
                <a:hlinkClick r:id="rId2"/>
              </a:rPr>
              <a:t>Mermaid.js Live Editor</a:t>
            </a:r>
          </a:p>
          <a:p>
            <a:pPr lvl="6"/>
            <a:r>
              <a:rPr/>
              <a:t>GPT등의 언어모델은 스스로는 다이어그램을 그리지 못하지만 mermaid.js 문법의 코드를 작성할 수 있다!</a:t>
            </a:r>
          </a:p>
        </p:txBody>
      </p:sp>
      <p:pic>
        <p:nvPicPr>
          <p:cNvPr id="5" name="Picture 4" descr="5b6cffdb1fb4a0c81df96f4e917a08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804238"/>
            <a:ext cx="3500746" cy="2003587"/>
          </a:xfrm>
          <a:prstGeom prst="rect">
            <a:avLst/>
          </a:prstGeom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pic>
        <p:nvPicPr>
          <p:cNvPr id="3" name="Picture 2" descr="e0ffab185ae6167de1bf60efe892c79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5150" y="1337388"/>
            <a:ext cx="878169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pic>
        <p:nvPicPr>
          <p:cNvPr id="3" name="Picture 2" descr="b0a0da8916cc1ecb76eb3d2771e6b90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665" y="1337388"/>
            <a:ext cx="8194668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Custom Instruction</a:t>
            </a:r>
          </a:p>
          <a:p>
            <a:pPr/>
            <a:r>
              <a:rPr/>
              <a:t>ChatGPT가 좀 더 사용자 친화적인 맥락으로 대답할 수 있도록 사용자의 정보나 답변에 있어서의 희망사항을 미리 알려주기</a:t>
            </a:r>
          </a:p>
          <a:p>
            <a:pPr lvl="8"/>
            <a:r>
              <a:rPr/>
              <a:t>Memory</a:t>
            </a:r>
          </a:p>
          <a:p>
            <a:pPr/>
            <a:r>
              <a:rPr/>
              <a:t>ChatGPT는 대화 도중 사용자의 선호나 배경에 대한 정보가 감지되면 그 사실을 자신의 </a:t>
            </a:r>
            <a:r>
              <a:rPr i="1"/>
              <a:t>메모리</a:t>
            </a:r>
            <a:r>
              <a:rPr/>
              <a:t>에 업데이트하여 답변에 반영한다.</a:t>
            </a:r>
          </a:p>
        </p:txBody>
      </p:sp>
      <p:pic>
        <p:nvPicPr>
          <p:cNvPr id="5" name="Picture 4" descr="88db67d372fadc7a6bc0ac93364f734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marL="0" indent="0">
              <a:buNone/>
            </a:pPr>
            <a:r>
              <a:rPr/>
              <a:t>::: notes</a:t>
            </a:r>
          </a:p>
          <a:p>
            <a:pPr/>
            <a:r>
              <a:rPr/>
              <a:t>GPT-4 Vision: 사진을 보고 해석하는 능력</a:t>
            </a:r>
          </a:p>
          <a:p>
            <a:pPr lvl="1"/>
            <a:r>
              <a:rPr/>
              <a:t>프롬프트에 사진 파일을 첨부</a:t>
            </a:r>
          </a:p>
          <a:p>
            <a:pPr/>
            <a:r>
              <a:rPr/>
              <a:t>DALL-E 3: 프롬프트 기반으로 이미지를 생성하는 능력 (Midjourney와 같은)</a:t>
            </a:r>
          </a:p>
          <a:p>
            <a:pPr lvl="1"/>
            <a:r>
              <a:rPr/>
              <a:t>'그림을 그려줘.', '이미지를 생성해줘.' 등의 표현 사용</a:t>
            </a:r>
          </a:p>
          <a:p>
            <a:pPr/>
            <a:r>
              <a:rPr/>
              <a:t>풍경 사진, 이미지에서 도표, 이미지로 된 텍스트까지</a:t>
            </a:r>
            <a:r>
              <a:rPr/>
              <a:t>:::</a:t>
            </a:r>
          </a:p>
        </p:txBody>
      </p:sp>
      <p:pic>
        <p:nvPicPr>
          <p:cNvPr id="5" name="Picture 4" descr="8febf0d19a2b3b70a8a0ffc9259ccfe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053483"/>
            <a:ext cx="3500746" cy="1505097"/>
          </a:xfrm>
          <a:prstGeom prst="rect">
            <a:avLst/>
          </a:prstGeom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실시간으로 인터넷을 검색하고, 검색한 내용을 기반으로 답변을 생성하는 것 (RAG)</a:t>
            </a:r>
          </a:p>
          <a:p>
            <a:pPr lvl="1"/>
            <a:r>
              <a:rPr/>
              <a:t>'최근', '오늘', '2025년' 등 시점을 가리키는 표현</a:t>
            </a:r>
          </a:p>
          <a:p>
            <a:pPr lvl="1"/>
            <a:r>
              <a:rPr/>
              <a:t>LK-99 등 최근 화제가 되었던 연속성 있는 이슈</a:t>
            </a:r>
          </a:p>
          <a:p>
            <a:pPr lvl="1"/>
            <a:r>
              <a:rPr/>
              <a:t>'검색해줘' 등의 직접적인 표현</a:t>
            </a:r>
          </a:p>
          <a:p>
            <a:pPr/>
            <a:r>
              <a:rPr/>
              <a:t>기존 ChatGPT의 데이터 학습 시점</a:t>
            </a:r>
          </a:p>
          <a:p>
            <a:pPr lvl="1"/>
            <a:r>
              <a:rPr/>
              <a:t>GPT-3.5: 2022년 1월 까지</a:t>
            </a:r>
          </a:p>
          <a:p>
            <a:pPr lvl="1"/>
            <a:r>
              <a:rPr/>
              <a:t>GPT-4: 2023년 12월 까지</a:t>
            </a:r>
          </a:p>
          <a:p>
            <a:pPr lvl="1"/>
            <a:r>
              <a:rPr/>
              <a:t>GPT-4o: 2023년 9월 까지</a:t>
            </a:r>
          </a:p>
        </p:txBody>
      </p:sp>
      <p:pic>
        <p:nvPicPr>
          <p:cNvPr id="5" name="Picture 4" descr="e660357c14c96b918121177e863ac34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파이썬 백엔드를 실행하여 데이터 분석 등을 수행하는 기능</a:t>
            </a:r>
          </a:p>
          <a:p>
            <a:pPr lvl="1"/>
            <a:r>
              <a:rPr/>
              <a:t>파일 리딩: CSV, PDF, PPT, XLS, DOC 등 문서 제공</a:t>
            </a:r>
          </a:p>
          <a:p>
            <a:pPr lvl="1"/>
            <a:r>
              <a:rPr/>
              <a:t>'차트를 그려줘.'와 같은 표현</a:t>
            </a:r>
          </a:p>
          <a:p>
            <a:pPr/>
            <a:r>
              <a:rPr/>
              <a:t>알아서 파이썬 코드를 짜고 실행함.</a:t>
            </a:r>
          </a:p>
          <a:p>
            <a:pPr lvl="1"/>
            <a:r>
              <a:rPr/>
              <a:t>오류 발생 시 자동으로 재시도</a:t>
            </a:r>
          </a:p>
          <a:p>
            <a:pPr/>
            <a:r>
              <a:rPr/>
              <a:t>기본적으로 파이썬으로 수행가능한 데이터 분석, 파일 관련, 수학 등의 요청을 받아들이나, API콜, 크롤링 등 시스템에 영향을 주거나 부담스러운 작업은 거절</a:t>
            </a:r>
          </a:p>
          <a:p>
            <a:pPr lvl="1"/>
            <a:r>
              <a:rPr>
                <a:hlinkClick r:id="rId2"/>
              </a:rPr>
              <a:t>ChatGPT로 동영상 만들기</a:t>
            </a:r>
          </a:p>
        </p:txBody>
      </p:sp>
      <p:pic>
        <p:nvPicPr>
          <p:cNvPr id="5" name="Picture 4" descr="d75a495e774c8443c68bb04918a6e77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자주 사용하는 GPT 프롬프트 설정을 별도의 GPT로 만들어서 편리하게 독립된 채널에서 대화하기</a:t>
            </a:r>
          </a:p>
          <a:p>
            <a:pPr/>
            <a:r>
              <a:rPr/>
              <a:t>GPT-4의 모든 기능 사용 가능:</a:t>
            </a:r>
            <a:r>
              <a:rPr i="1"/>
              <a:t>Vision, Browsing, Data Analysis</a:t>
            </a:r>
          </a:p>
          <a:p>
            <a:pPr/>
            <a:r>
              <a:rPr/>
              <a:t>액션: 요청 받은 텍스트의 내용에 따라, 외부 API를 사용해서 전용 기능을 실행하고 그 응답결과를 답변 처리에 사용가능</a:t>
            </a:r>
          </a:p>
          <a:p>
            <a:pPr/>
            <a:r>
              <a:rPr/>
              <a:t>만든 GPT는 스토어에 올려 누구나 쓸 수 있게 만들거나, 향후 유료화할 수도 있을 것</a:t>
            </a:r>
          </a:p>
        </p:txBody>
      </p:sp>
      <p:pic>
        <p:nvPicPr>
          <p:cNvPr id="5" name="Picture 4" descr="d5fc40e675ee19c9b9aa9df65fa6e1b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GPTs 와의 대화는 무료 플랜(로그인 필요)으로도 가능하나, 제작은 플러스(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$20/월</a:t>
            </a:r>
            <a:r>
              <a:rPr/>
              <a:t>) 이상의 플랜 구독이 필요하다.</a:t>
            </a:r>
          </a:p>
          <a:p>
            <a:pPr lvl="8"/>
            <a:r>
              <a:rPr/>
              <a:t>제작하기</a:t>
            </a:r>
          </a:p>
          <a:p>
            <a:pPr/>
            <a:r>
              <a:rPr/>
              <a:t>GPT 탐색 -&gt; 만들기 메뉴로 진입하여 GPTs 제작 시작</a:t>
            </a:r>
          </a:p>
          <a:p>
            <a:pPr/>
            <a:r>
              <a:rPr/>
              <a:t>왼쪽의 화면에서 이 GPTs의 역할을 채팅의 형식으로 알려주면 지시사항을 정리하여 </a:t>
            </a:r>
            <a:r>
              <a:rPr i="1"/>
              <a:t>구성</a:t>
            </a:r>
            <a:r>
              <a:rPr/>
              <a:t> 탭에 알아서 정리함</a:t>
            </a:r>
          </a:p>
          <a:p>
            <a:pPr lvl="1"/>
            <a:r>
              <a:rPr/>
              <a:t>지시사항 -&gt; 챗봇 이름 설정 -&gt; 프로필 아이콘 설정의 단계로 수행</a:t>
            </a:r>
          </a:p>
          <a:p>
            <a:pPr/>
            <a:r>
              <a:rPr/>
              <a:t>이후 오른쪽의 화면에서 이 챗봇을 테스트하고,</a:t>
            </a:r>
          </a:p>
          <a:p>
            <a:pPr lvl="1"/>
            <a:r>
              <a:rPr/>
              <a:t>수정 사항을 다시 왼쪽의 채팅에서 지시하면 알아서 업데이트함</a:t>
            </a:r>
          </a:p>
          <a:p>
            <a:pPr/>
            <a:r>
              <a:rPr i="1"/>
              <a:t>만들기</a:t>
            </a:r>
            <a:r>
              <a:rPr/>
              <a:t> 버튼을 눌러 GPT 저장 완료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pic>
        <p:nvPicPr>
          <p:cNvPr id="3" name="Picture 2" descr="792507cf98f305413e83724b7b1b13d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9880" y="1337388"/>
            <a:ext cx="9132239" cy="4937288"/>
          </a:xfrm>
          <a:prstGeom prst="rect">
            <a:avLst/>
          </a:prstGeom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Chatbot Builder를 통해 생성된 지시사항은 이곳에 기록된다.</a:t>
            </a:r>
          </a:p>
          <a:p>
            <a:pPr lvl="1"/>
            <a:r>
              <a:rPr/>
              <a:t>실질적으로 GPT가 답변을 생성할 때 포함되는 프롬프트에 가까운 텍스트가 이곳에 표시됨</a:t>
            </a:r>
          </a:p>
          <a:p>
            <a:pPr lvl="8"/>
            <a:r>
              <a:rPr/>
              <a:t>지식(Knowledge)</a:t>
            </a:r>
          </a:p>
          <a:p>
            <a:pPr/>
            <a:r>
              <a:rPr/>
              <a:t>PDF, PPT, XLS 등의 파일을 제공하면 지식(Knowledge)으로써 GPTs 답변에 이용</a:t>
            </a:r>
          </a:p>
          <a:p>
            <a:pPr/>
            <a:r>
              <a:rPr/>
              <a:t>전문 지식이나 특정 내용을 참고하여 답변을 생성하는 RAG 기능을 GPTs에 첨부할 수 있음</a:t>
            </a:r>
          </a:p>
          <a:p>
            <a:pPr lvl="8"/>
            <a:r>
              <a:rPr/>
              <a:t>기능(Capabilities)</a:t>
            </a:r>
          </a:p>
          <a:p>
            <a:pPr/>
            <a:r>
              <a:rPr/>
              <a:t>GPT-4 부터 지원되는 고급 기능을 GPTs가 사용할 수 있을지 설정하는 영역</a:t>
            </a:r>
          </a:p>
        </p:txBody>
      </p:sp>
      <p:pic>
        <p:nvPicPr>
          <p:cNvPr id="5" name="Picture 4" descr="3af4a529f73de89bc338936199370be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034662"/>
            <a:ext cx="3500746" cy="3542739"/>
          </a:xfrm>
          <a:prstGeom prst="rect">
            <a:avLst/>
          </a:prstGeom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작업(Actions)</a:t>
            </a:r>
          </a:p>
          <a:p>
            <a:pPr/>
            <a:r>
              <a:rPr/>
              <a:t>필요한 경우 GPTs 챗봇의 판단에 의해 HTTP 요청을 통해 외부 API를 이용할 수 있고, 이를 통해 다양한 자동화를 수행할 수 있다.</a:t>
            </a:r>
          </a:p>
          <a:p>
            <a:pPr lvl="1"/>
            <a:r>
              <a:rPr/>
              <a:t>HTTP 헤더를 1개 밖에 지원하지 않아 복잡한 API 사용은 어려움</a:t>
            </a:r>
          </a:p>
          <a:p>
            <a:pPr lvl="1"/>
            <a:r>
              <a:rPr/>
              <a:t>따라서 make.com / Zapier 등의 백엔드 자동화 도구를 이용하는 것이 좋음</a:t>
            </a:r>
          </a:p>
          <a:p>
            <a:pPr lvl="7"/>
            <a:r>
              <a:rPr i="1"/>
              <a:t>OpenAPI 스키마</a:t>
            </a:r>
          </a:p>
          <a:p>
            <a:pPr/>
            <a:r>
              <a:rPr/>
              <a:t>API의 사용법을 나타낸 문서. Swagger 3.0이라고도 부름</a:t>
            </a:r>
          </a:p>
          <a:p>
            <a:pPr/>
            <a:r>
              <a:rPr/>
              <a:t>직접 작성하지 않아도 OpenAI가 마련한 </a:t>
            </a:r>
            <a:r>
              <a:rPr>
                <a:hlinkClick r:id="rId2"/>
              </a:rPr>
              <a:t>ActionsGPT</a:t>
            </a:r>
            <a:r>
              <a:rPr/>
              <a:t>가 생성해줄 수 있다.</a:t>
            </a:r>
          </a:p>
          <a:p>
            <a:pPr lvl="1"/>
            <a:r>
              <a:rPr/>
              <a:t>그러나 API 사용법을 충분히 잘 설명해주어야 함</a:t>
            </a:r>
          </a:p>
        </p:txBody>
      </p:sp>
      <p:pic>
        <p:nvPicPr>
          <p:cNvPr id="5" name="Picture 4" descr="11c7ab323f5c96a6c92b8d8442f9df47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079756"/>
            <a:ext cx="3500746" cy="34525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멀티 모달</a:t>
            </a:r>
          </a:p>
          <a:p>
            <a:pPr/>
            <a:r>
              <a:rPr/>
              <a:t>GPT 3.5: 텍스트</a:t>
            </a:r>
          </a:p>
          <a:p>
            <a:pPr/>
            <a:r>
              <a:rPr/>
              <a:t>GPT 4: 텍스트, 이미지</a:t>
            </a:r>
          </a:p>
          <a:p>
            <a:pPr/>
            <a:r>
              <a:rPr/>
              <a:t>GPT 4o: 텍스트, 이미지, 오디오</a:t>
            </a:r>
          </a:p>
          <a:p>
            <a:pPr lvl="6"/>
            <a:r>
              <a:rPr/>
              <a:t>이는 단순히 텍스트, 이미지, 오디오를 따로 처리한다는 의미가 아니며 텍스트를 이미지로, 이미지를 텍스트로, 텍스트를 음악으로 상호 변환하며 서로 어떤 의미와 관계를 갖는지를 아는 것</a:t>
            </a:r>
          </a:p>
        </p:txBody>
      </p:sp>
      <p:pic>
        <p:nvPicPr>
          <p:cNvPr id="5" name="Picture 4" descr="9ce9d4d1d35e73e233aec82e4e1dc2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iOS/Android/Windows/Mac 을 지원하는 네이티브 앱</a:t>
            </a:r>
          </a:p>
          <a:p>
            <a:pPr/>
            <a:r>
              <a:rPr/>
              <a:t>내장된 마이크를 통해 ChatGPT와 음성대화 가능!</a:t>
            </a:r>
          </a:p>
          <a:p>
            <a:pPr lvl="1"/>
            <a:r>
              <a:rPr/>
              <a:t>원어민급 영어 회화 연습 가능</a:t>
            </a:r>
          </a:p>
          <a:p>
            <a:pPr lvl="1"/>
            <a:r>
              <a:rPr/>
              <a:t>중간에 끊기(interrupt) 가능한 자연스러운 대화</a:t>
            </a:r>
          </a:p>
          <a:p>
            <a:pPr/>
            <a:r>
              <a:rPr/>
              <a:t>향후 OS와 AI Agent 통합의 전초기지가 될 전망</a:t>
            </a:r>
          </a:p>
        </p:txBody>
      </p:sp>
      <p:pic>
        <p:nvPicPr>
          <p:cNvPr id="5" name="Picture 4" descr="3f2d7f686248abd90db37984ae24016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PDF, PPT, XLS, DOC, TXT, MD 등 다양한 포맷의 파일을 제공하고 내용에 대해 질문하거나, 내용을 기반으로 추론하거나, 데이터 분석 등을 의뢰</a:t>
            </a:r>
          </a:p>
          <a:p>
            <a:pPr/>
            <a:r>
              <a:rPr/>
              <a:t>이력서를 제공하고 아래와 같은 것들 </a:t>
            </a:r>
            <a:r>
              <a:rPr>
                <a:hlinkClick r:id="rId2"/>
              </a:rPr>
              <a:t>물어보기</a:t>
            </a:r>
          </a:p>
          <a:p>
            <a:pPr lvl="1"/>
            <a:r>
              <a:rPr/>
              <a:t>현재 회사 내에 문제들을 해결하는 데에 도움을 줄 수 있는 사람일지?</a:t>
            </a:r>
          </a:p>
          <a:p>
            <a:pPr lvl="1"/>
            <a:r>
              <a:rPr/>
              <a:t>우리 팀에 들어왔을 때 문제가 될 수 있을만한 가능성?</a:t>
            </a:r>
          </a:p>
          <a:p>
            <a:pPr/>
            <a:r>
              <a:rPr>
                <a:hlinkClick r:id="rId3"/>
              </a:rPr>
              <a:t>채용 후보 관리 엑셀 파일을 작성</a:t>
            </a:r>
            <a:r>
              <a:rPr/>
              <a:t>하고, 후보자를 추가시키기</a:t>
            </a:r>
          </a:p>
        </p:txBody>
      </p:sp>
      <p:pic>
        <p:nvPicPr>
          <p:cNvPr id="5" name="Picture 4" descr="6b41cdacfd2a9953eeee370b79cd7455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재무제표 데이터를 주고, </a:t>
            </a:r>
            <a:r>
              <a:rPr>
                <a:hlinkClick r:id="rId2"/>
              </a:rPr>
              <a:t>이것저것 물어보기</a:t>
            </a:r>
          </a:p>
          <a:p>
            <a:pPr lvl="1"/>
            <a:r>
              <a:rPr/>
              <a:t>이 회사의 성과가 증가한 이유?</a:t>
            </a:r>
          </a:p>
          <a:p>
            <a:pPr lvl="1"/>
            <a:r>
              <a:rPr/>
              <a:t>앞으로 어떤 점을 중점으로 운영해나가면 좋겠는지?</a:t>
            </a:r>
          </a:p>
          <a:p>
            <a:pPr lvl="1"/>
            <a:r>
              <a:rPr/>
              <a:t>한국의 현 상황과 관련하여 투자의견 제안</a:t>
            </a:r>
          </a:p>
          <a:p>
            <a:pPr/>
            <a:r>
              <a:rPr/>
              <a:t>재무제표 분석 결과, 투자 관련 의견을 작성하여 보고하기</a:t>
            </a:r>
          </a:p>
        </p:txBody>
      </p:sp>
      <p:pic>
        <p:nvPicPr>
          <p:cNvPr id="5" name="Picture 4" descr="17b686530c78f88f5a37c753ad54f8e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946"/>
            <a:ext cx="3500746" cy="2164170"/>
          </a:xfrm>
          <a:prstGeom prst="rect">
            <a:avLst/>
          </a:prstGeom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아보카도 가격 분석</a:t>
            </a:r>
          </a:p>
          <a:p>
            <a:pPr/>
            <a:r>
              <a:rPr/>
              <a:t>미국의 일별 / 지역별로 기록된 아보카도 평균 가격과 판매량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같은 기간 동안 가장 많이 오른 지역은?</a:t>
            </a:r>
          </a:p>
          <a:p>
            <a:pPr lvl="1"/>
            <a:r>
              <a:rPr/>
              <a:t>아보카도 가격에 가장 많이 영향을 주는 요소는?</a:t>
            </a:r>
          </a:p>
        </p:txBody>
      </p:sp>
      <p:pic>
        <p:nvPicPr>
          <p:cNvPr id="5" name="Picture 4" descr="d68f54d0ac36210cfd31678a5312ad0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캐글 - Most streamed spotify songs 2023</a:t>
            </a:r>
          </a:p>
          <a:p>
            <a:pPr/>
            <a:r>
              <a:rPr/>
              <a:t>2023년의 스포티파이 곡 재생 데이터를 주고 </a:t>
            </a:r>
            <a:r>
              <a:rPr>
                <a:hlinkClick r:id="rId3"/>
              </a:rPr>
              <a:t>물어보기</a:t>
            </a:r>
          </a:p>
          <a:p>
            <a:pPr lvl="1"/>
            <a:r>
              <a:rPr/>
              <a:t>얼마나 많은 K-Pop 곡들이 순위에 올라왔나?</a:t>
            </a:r>
          </a:p>
          <a:p>
            <a:pPr lvl="1"/>
            <a:r>
              <a:rPr/>
              <a:t>2023년의 전체적인 무드는?</a:t>
            </a:r>
          </a:p>
          <a:p>
            <a:pPr lvl="1"/>
            <a:r>
              <a:rPr/>
              <a:t>스포티파이에 진출한 K팝 아티스트들의 비중을 파이차트로 그리기</a:t>
            </a:r>
          </a:p>
        </p:txBody>
      </p:sp>
      <p:pic>
        <p:nvPicPr>
          <p:cNvPr id="5" name="Picture 4" descr="6c1c4ed0d0042d5fba0595f3a02d9507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PDF로 된 신입사원 매뉴얼을 학습하고, 신입사원의 질문에 답하는 GPT 만들기</a:t>
            </a:r>
          </a:p>
          <a:p>
            <a:pPr lvl="1"/>
            <a:r>
              <a:rPr/>
              <a:t>친절한 말투를 사용하고 긍정적인 답변을 해야함 (Tone, Attitude)</a:t>
            </a:r>
          </a:p>
          <a:p>
            <a:pPr lvl="1"/>
            <a:r>
              <a:rPr/>
              <a:t>신입사원 매뉴얼에 없는 내용, 곤란한 내용에 대해서는 인사팀장의 이메일 주소 안내</a:t>
            </a:r>
          </a:p>
          <a:p>
            <a:pPr lvl="1"/>
            <a:r>
              <a:rPr>
                <a:hlinkClick r:id="rId2"/>
              </a:rPr>
              <a:t>친절한 김대리</a:t>
            </a:r>
          </a:p>
        </p:txBody>
      </p:sp>
      <p:pic>
        <p:nvPicPr>
          <p:cNvPr id="5" name="Picture 4" descr="2862e502d184d8c508d285b2d48aed7f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원본</a:t>
            </a:r>
          </a:p>
          <a:p>
            <a:pPr/>
            <a:r>
              <a:rPr/>
              <a:t>어떤 Instruction을 주었을까? 생각해보기</a:t>
            </a:r>
          </a:p>
          <a:p>
            <a:pPr lvl="1">
              <a:buAutoNum type="arabicPeriod"/>
            </a:pPr>
            <a:r>
              <a:rPr/>
              <a:t>다소 억지스럽더라도 불합리하거나 억울하거나 불행한 상황에서 긍정적인 포인트를 발견할 것</a:t>
            </a:r>
          </a:p>
          <a:p>
            <a:pPr lvl="1">
              <a:buAutoNum type="arabicPeriod"/>
            </a:pPr>
            <a:r>
              <a:rPr/>
              <a:t>마지막은 반드시 '완전 럭키비키잔앙🍀'으로 끝낼 것</a:t>
            </a:r>
          </a:p>
          <a:p>
            <a:pPr/>
            <a:r>
              <a:rPr>
                <a:hlinkClick r:id="rId3"/>
              </a:rPr>
              <a:t>까칠한 그녀 GPT</a:t>
            </a:r>
          </a:p>
        </p:txBody>
      </p:sp>
      <p:pic>
        <p:nvPicPr>
          <p:cNvPr id="5" name="Picture 4" descr="f4c5748c5a4fb3e57ff33e917f005c62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562" y="2678150"/>
            <a:ext cx="3500746" cy="2255762"/>
          </a:xfrm>
          <a:prstGeom prst="rect">
            <a:avLst/>
          </a:prstGeom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Chill guy 밈에 대해 알 수 있는 보고서를 GPT를 사용해 구성하고, PPT Slide로 만들기</a:t>
            </a:r>
          </a:p>
          <a:p>
            <a:pPr lvl="1"/>
            <a:r>
              <a:rPr/>
              <a:t>Chill guy 밈이 왜 재미있는지 설명</a:t>
            </a:r>
          </a:p>
          <a:p>
            <a:pPr lvl="1"/>
            <a:r>
              <a:rPr/>
              <a:t>기가채드 밈과 함께, 최근 한국에서 유독 영어권 밈이 유행하는 이유에 대한 분석 포함</a:t>
            </a:r>
          </a:p>
          <a:p>
            <a:pPr/>
            <a:r>
              <a:rPr/>
              <a:t>줄글을 알맞게 슬라이드로 구분하기</a:t>
            </a:r>
          </a:p>
          <a:p>
            <a:pPr/>
            <a:r>
              <a:rPr/>
              <a:t>테마 적용해서 디자인 완성하기</a:t>
            </a:r>
          </a:p>
          <a:p>
            <a:pPr lvl="6"/>
            <a:r>
              <a:rPr/>
              <a:t>PPT 작성은 Python 코드로 하기 때문에 실망스러운 것이 사실</a:t>
            </a:r>
          </a:p>
          <a:p>
            <a:pPr/>
            <a:r>
              <a:rPr>
                <a:hlinkClick r:id="rId2"/>
              </a:rPr>
              <a:t>슬라이드 만들기</a:t>
            </a:r>
          </a:p>
        </p:txBody>
      </p:sp>
      <p:pic>
        <p:nvPicPr>
          <p:cNvPr id="5" name="Picture 4" descr="8bd6877f8b9ebf43bc309a4e1e24af10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425708"/>
            <a:ext cx="3500746" cy="2760646"/>
          </a:xfrm>
          <a:prstGeom prst="rect">
            <a:avLst/>
          </a:prstGeom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샘플 데이터 만들어주기</a:t>
            </a:r>
          </a:p>
          <a:p>
            <a:pPr/>
            <a:r>
              <a:rPr/>
              <a:t>엑셀에서 사용하기 위한 샘플 데이터를 생성</a:t>
            </a:r>
          </a:p>
          <a:p>
            <a:pPr/>
            <a:r>
              <a:rPr/>
              <a:t>테이블 형태로 반환된 </a:t>
            </a:r>
            <a:r>
              <a:rPr>
                <a:hlinkClick r:id="rId2"/>
              </a:rPr>
              <a:t>데이터</a:t>
            </a:r>
            <a:r>
              <a:rPr/>
              <a:t>는 엑셀, 구글 시트 등에 붙여넣어서 사용</a:t>
            </a:r>
          </a:p>
          <a:p>
            <a:pPr lvl="1"/>
            <a:r>
              <a:rPr/>
              <a:t>또는 csv, xlsx 형태로 달라고 요청해도 됨</a:t>
            </a:r>
          </a:p>
        </p:txBody>
      </p:sp>
      <p:pic>
        <p:nvPicPr>
          <p:cNvPr id="5" name="Picture 4" descr="76573fd6183ebd1540568aa49548c63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세종대왕 맥북 던짐 사건</a:t>
            </a:r>
          </a:p>
          <a:p>
            <a:pPr/>
            <a:r>
              <a:rPr/>
              <a:t>환각은 AI의 실수가 아니라 단순히 확률적으로 언어를 생성할 뿐인 LLM의 자연스러운 동작.</a:t>
            </a:r>
          </a:p>
          <a:p>
            <a:pPr lvl="1"/>
            <a:r>
              <a:rPr/>
              <a:t>같은 원리에 따라 LLM으로 하여금 반드시 명령에 따르게 하는 것도 불가능</a:t>
            </a:r>
          </a:p>
          <a:p>
            <a:pPr lvl="8"/>
            <a:r>
              <a:rPr/>
              <a:t>RAG (Retrieval-Augmented Generation)</a:t>
            </a:r>
          </a:p>
          <a:p>
            <a:pPr/>
            <a:r>
              <a:rPr/>
              <a:t>범용으로 제작된 LLM에 특정 목적의 데이터를 첨부하여 정확하고 전문성 있는 답변을 생성하는 기술</a:t>
            </a:r>
          </a:p>
          <a:p>
            <a:pPr/>
            <a:r>
              <a:rPr/>
              <a:t>환각 현상을 줄이는 테크닉 중 하나</a:t>
            </a:r>
          </a:p>
        </p:txBody>
      </p:sp>
      <p:pic>
        <p:nvPicPr>
          <p:cNvPr id="5" name="Picture 4" descr="8aff58ef5af347d8e505a3b7c94325c1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12713"/>
            <a:ext cx="3500746" cy="2186636"/>
          </a:xfrm>
          <a:prstGeom prst="rect">
            <a:avLst/>
          </a:prstGeom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수식 대신 만들어주기</a:t>
            </a:r>
          </a:p>
          <a:p>
            <a:pPr/>
            <a:r>
              <a:rPr/>
              <a:t>필요한 수식을 텍스트로 설명하면 대신 생성해줌</a:t>
            </a:r>
          </a:p>
          <a:p>
            <a:pPr/>
            <a:r>
              <a:rPr/>
              <a:t>사용할 함수, 파라미터로 제공되어야 하는 데이터의 위치와 형식을 설명할 필요 있음</a:t>
            </a:r>
          </a:p>
          <a:p>
            <a:pPr lvl="6"/>
            <a:r>
              <a:rPr/>
              <a:t>기본적으로 수식과 함수의 동작을 이해해야 정확하게 설명할 수 있다. 만약 어렵다면 스크린샷을 첨부하고 상황과 목적을 침착하게 설명해볼 수 있다</a:t>
            </a:r>
          </a:p>
        </p:txBody>
      </p:sp>
      <p:pic>
        <p:nvPicPr>
          <p:cNvPr id="5" name="Picture 4" descr="ac4db0c14b9126bb274ec3adb0fa163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ChatGPT API를 사용하여 엑셀 안에서 함수를 통해 GPT를 사용하게끔 도와주는 추가기능</a:t>
            </a:r>
          </a:p>
          <a:p>
            <a:pPr lvl="1"/>
            <a:r>
              <a:rPr>
                <a:hlinkClick r:id="rId2"/>
              </a:rPr>
              <a:t>gptforwork.com</a:t>
            </a:r>
          </a:p>
          <a:p>
            <a:pPr/>
            <a:r>
              <a:rPr/>
              <a:t>기본적으로 유료이나, 가입시 약간의 크레딧을 제공하여 테스트해볼 수 있다</a:t>
            </a:r>
          </a:p>
        </p:txBody>
      </p:sp>
      <p:pic>
        <p:nvPicPr>
          <p:cNvPr id="5" name="Picture 4" descr="07d2d3049823dacf5ee3b1d3941e1ee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기존 데이터와 연관된 데이터 생성하기</a:t>
            </a:r>
          </a:p>
          <a:p>
            <a:pPr/>
            <a:r>
              <a:rPr/>
              <a:t>회원의 이름, 나이, 직업을 고려하여 선물 제안하기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사용하기</a:t>
            </a:r>
          </a:p>
          <a:p>
            <a:pPr/>
            <a:r>
              <a:rPr/>
              <a:t>온도는 ChatGPT의 창의성을 의미하는 하이퍼 파라미터 (optional)</a:t>
            </a:r>
          </a:p>
        </p:txBody>
      </p:sp>
      <p:pic>
        <p:nvPicPr>
          <p:cNvPr id="5" name="Picture 4" descr="7ab79304774bde61095264c1ba53048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알맞은 해시태그 달기</a:t>
            </a:r>
          </a:p>
          <a:p>
            <a:pPr/>
            <a:r>
              <a:rPr/>
              <a:t>여행코스에서 여행지와 체험하는 문화를 꺼내어서 해시태그 형태로 표현.</a:t>
            </a:r>
          </a:p>
          <a:p>
            <a:pPr lvl="1"/>
            <a:r>
              <a:rPr/>
              <a:t>무엇을 해시태그로 뽑아내야 할지 정확히 알려주기</a:t>
            </a:r>
          </a:p>
          <a:p>
            <a:pPr/>
            <a:r>
              <a:rPr/>
              <a:t>드래그 핸들을 잡고 채우기(Fill) 기능을 사용해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반복하기</a:t>
            </a:r>
          </a:p>
          <a:p>
            <a:pPr lvl="6"/>
            <a:r>
              <a:rPr/>
              <a:t>채우기를 사용해서 GPT() 함수를 반복할 경우 그 수만큼 API 호출이 이뤄지니 주의</a:t>
            </a:r>
          </a:p>
        </p:txBody>
      </p:sp>
      <p:pic>
        <p:nvPicPr>
          <p:cNvPr id="5" name="Picture 4" descr="19d92207fcafeeea3978bcc9679c4d0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내용 분류하기</a:t>
            </a:r>
          </a:p>
          <a:p>
            <a:pPr/>
            <a:r>
              <a:rPr/>
              <a:t>정성적인 평가를 긍정과 부정의 뉘앙스, 그리고 긍정 부정의 정도를 평가하기.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GPT_LIST()</a:t>
            </a:r>
            <a:r>
              <a:rPr/>
              <a:t> 함수 사용하기</a:t>
            </a:r>
          </a:p>
          <a:p>
            <a:pPr/>
            <a:r>
              <a:rPr/>
              <a:t>결과물이 배열(Array)의 형태로 반환된다. 엑셀 또는 구글 시트에서 배열은 여러 행 또는 열의 데이터로 표현되므로</a:t>
            </a:r>
          </a:p>
          <a:p>
            <a:pPr lvl="1"/>
            <a:r>
              <a:rPr/>
              <a:t>한 번의 API 호출로 여러 줄의 데이터를 입력할 수 있음.</a:t>
            </a:r>
          </a:p>
          <a:p>
            <a:pPr lvl="1"/>
            <a:r>
              <a:rPr/>
              <a:t>간혹 항목의 갯수를 헷갈리는 경우 있음.</a:t>
            </a:r>
          </a:p>
        </p:txBody>
      </p:sp>
      <p:pic>
        <p:nvPicPr>
          <p:cNvPr id="5" name="Picture 4" descr="87ade8ae4e3daa92f8b0c58fc390ad3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 lvl="8"/>
            <a:r>
              <a:rPr/>
              <a:t>패턴 파악해서 채우기</a:t>
            </a:r>
          </a:p>
          <a:p>
            <a:pPr/>
            <a:r>
              <a:rPr/>
              <a:t>Before와 After의 결과값 예시를 주고 다량의 Before 값을 After 형식으로 변환하기</a:t>
            </a:r>
          </a:p>
          <a:p>
            <a:pPr/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GPT_FILL()</a:t>
            </a:r>
            <a:r>
              <a:rPr/>
              <a:t> 함수 사용하기</a:t>
            </a:r>
          </a:p>
          <a:p>
            <a:pPr/>
            <a:r>
              <a:rPr/>
              <a:t>패턴 범위에는 몇 개의 정답을 가진 패턴을 입력해야 하고, GPT로 하여금 일정한 패턴을 발견할 수 있도록 설계되어야 함</a:t>
            </a:r>
          </a:p>
          <a:p>
            <a:pPr lvl="1"/>
            <a:r>
              <a:rPr/>
              <a:t>문제 범위를 헷갈리지 않도록 주의</a:t>
            </a:r>
          </a:p>
        </p:txBody>
      </p:sp>
      <p:pic>
        <p:nvPicPr>
          <p:cNvPr id="5" name="Picture 4" descr="4f4263d8ba5fbc4c4917e40c199007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723327"/>
            <a:ext cx="3500746" cy="2165409"/>
          </a:xfrm>
          <a:prstGeom prst="rect">
            <a:avLst/>
          </a:prstGeom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>
                <a:hlinkClick r:id="rId2"/>
              </a:rPr>
              <a:t>https://platform.openai.com</a:t>
            </a:r>
            <a:r>
              <a:rPr/>
              <a:t>으로 이동 및 로그인</a:t>
            </a:r>
          </a:p>
          <a:p>
            <a:pPr/>
            <a:r>
              <a:rPr/>
              <a:t>설정(Settings) - API Keys로 이동</a:t>
            </a:r>
          </a:p>
          <a:p>
            <a:pPr/>
            <a:r>
              <a:rPr/>
              <a:t>Create new secret key</a:t>
            </a:r>
          </a:p>
          <a:p>
            <a:pPr/>
            <a:r>
              <a:rPr/>
              <a:t>이름과 프로젝트를 입력하고 Create Secret Key</a:t>
            </a:r>
          </a:p>
          <a:p>
            <a:pPr/>
            <a:r>
              <a:rPr/>
              <a:t>API키의 이름은 여러 개의 키를 발급했을 때 어디에 썼던 키인지 기억하기 위해 쓰는 것</a:t>
            </a:r>
          </a:p>
          <a:p>
            <a:pPr/>
            <a:r>
              <a:rPr/>
              <a:t>프로젝트는 Default Project로 해도 무방</a:t>
            </a:r>
          </a:p>
          <a:p>
            <a:pPr/>
            <a:r>
              <a:rPr/>
              <a:t>생성 직후에만 키를 확인할 수 있으므로 잃어버리면 재발급을 해서 사용</a:t>
            </a:r>
          </a:p>
          <a:p>
            <a:pPr lvl="1"/>
            <a:r>
              <a:rPr/>
              <a:t>이 때 기존 키는 반드시 폐기해야 한다.</a:t>
            </a:r>
          </a:p>
        </p:txBody>
      </p:sp>
      <p:pic>
        <p:nvPicPr>
          <p:cNvPr id="5" name="Picture 4" descr="ce85ea5c4fd1e0f139a072b68e61b52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2722563"/>
            <a:ext cx="3500746" cy="2166937"/>
          </a:xfrm>
          <a:prstGeom prst="rect">
            <a:avLst/>
          </a:prstGeom>
        </p:spPr>
      </p:pic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/>
            <a:r>
              <a:rPr/>
              <a:t>Visual Basic for Applications</a:t>
            </a:r>
          </a:p>
          <a:p>
            <a:pPr lvl="1"/>
            <a:r>
              <a:rPr/>
              <a:t>파워포인트, 엑셀 등의 기능을 조작하는 스크립트 언어로, (상대적으로) 쉬운 문법과 오피스에 구석구석 통합되어 있어 많은 작업을 줄일 수 있음.</a:t>
            </a:r>
          </a:p>
          <a:p>
            <a:pPr lvl="8"/>
            <a:r>
              <a:rPr/>
              <a:t>두 가지 사용 방식</a:t>
            </a:r>
          </a:p>
          <a:p>
            <a:pPr/>
            <a:r>
              <a:rPr/>
              <a:t>매크로</a:t>
            </a:r>
          </a:p>
          <a:p>
            <a:pPr lvl="1"/>
            <a:r>
              <a:rPr/>
              <a:t>엑셀의 일련된 작업들을 VBA를 통해 자동화할 수 있음</a:t>
            </a:r>
          </a:p>
          <a:p>
            <a:pPr lvl="1"/>
            <a:r>
              <a:rPr/>
              <a:t>버튼 또는 UI 컨트롤을 추가하여 트리거 기반의 자동화 과정을 실행</a:t>
            </a:r>
          </a:p>
          <a:p>
            <a:pPr/>
            <a:r>
              <a:rPr/>
              <a:t>사용자 함수</a:t>
            </a:r>
          </a:p>
          <a:p>
            <a:pPr lvl="1"/>
            <a:r>
              <a:rPr/>
              <a:t>기존 엑셀 함수에 더해 사용할 수 있는 사용자 커스텀 함수를 VBA로 제작할 수 있음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출근/퇴근 버튼을 누르면 근태 시트에 자동으로 출퇴근 시간이 적히도록 엑셀 매크로 작성</a:t>
            </a:r>
          </a:p>
          <a:p>
            <a:pPr lvl="1"/>
            <a:r>
              <a:rPr/>
              <a:t>다음과 같은 기능을 하는 엑셀 VBA 매크로를 작성해줘. 버튼을 누르면 "근무자" 시트의 A1셀에 적혀있는 근무자 이름을 가지고 "출퇴근" 시트에 한 줄을 기록. A열에는 근무자의 이름, B열에는 "출근" C열에는 현재 시간을 적어줘</a:t>
            </a:r>
          </a:p>
          <a:p>
            <a:pPr lvl="6"/>
            <a:r>
              <a:rPr/>
              <a:t>코드를 요청하는 프롬프트보다 사실은 버튼을 배치하고 그 버튼의 동작을 구상하는 것이 훨씬 중요하다.</a:t>
            </a:r>
          </a:p>
        </p:txBody>
      </p:sp>
      <p:pic>
        <p:nvPicPr>
          <p:cNvPr id="5" name="Picture 4" descr="84837ceb3e90aea8e3dc22611ad3376f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3430952"/>
            <a:ext cx="3500746" cy="750159"/>
          </a:xfrm>
          <a:prstGeom prst="rect">
            <a:avLst/>
          </a:prstGeom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폴더 내 파일명을 일괄 변경해주는 엑셀 매크로 만들기</a:t>
            </a:r>
          </a:p>
          <a:p>
            <a:pPr/>
            <a:r>
              <a:rPr/>
              <a:t>"다음과 같은 기능을 수행하는 엑셀 VBA 매크로를 작성해줘"</a:t>
            </a:r>
          </a:p>
          <a:p>
            <a:pPr lvl="1"/>
            <a:r>
              <a:rPr/>
              <a:t>버튼을 누르면 A1열에 적혀있는 시스템 경로의 폴더의 모든 파일명을 불러와서 B열에 한줄씩 적는 매크로</a:t>
            </a:r>
          </a:p>
          <a:p>
            <a:pPr lvl="1"/>
            <a:r>
              <a:rPr/>
              <a:t>버튼을 누르면 B열의 각 행에 있는 A1셀의 시스템 경로의 파일명을 C열의 대응하는 각 행의 변경된 이름으로 변경하는 매크로. 단 B열과 C열의 이름이 같은 경우 처리하지 말 것.</a:t>
            </a:r>
          </a:p>
          <a:p>
            <a:pPr lvl="6"/>
            <a:r>
              <a:rPr/>
              <a:t>사실은 이미 누가 예쁘게 만들어둔 편리한 매크로가 있으니 이런 것도 할 수 있다는 걸 실습하고 참고만 하고 이쪽을 쓰도록 하자.</a:t>
            </a:r>
          </a:p>
          <a:p>
            <a:pPr/>
            <a:r>
              <a:rPr>
                <a:hlinkClick r:id="rId2"/>
              </a:rPr>
              <a:t>파일명 변경 매크로</a:t>
            </a:r>
          </a:p>
        </p:txBody>
      </p:sp>
      <p:pic>
        <p:nvPicPr>
          <p:cNvPr id="5" name="Picture 4" descr="b751f9382dd899ae32fcb96b4dadd323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562" y="3270173"/>
            <a:ext cx="3500746" cy="1071717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>
            <a:pPr/>
            <a:r>
              <a:rPr i="1"/>
              <a:t>“대박 쉬운 ChatGPT로 코딩하기”</a:t>
            </a:r>
          </a:p>
          <a:p>
            <a:pPr lvl="1"/>
            <a:r>
              <a:rPr/>
              <a:t>안 쉬움</a:t>
            </a:r>
          </a:p>
          <a:p>
            <a:pPr/>
            <a:r>
              <a:rPr/>
              <a:t>*</a:t>
            </a:r>
            <a:r>
              <a:rPr/>
              <a:t>"해외에서 난리난 ChatGPT 신기능” *</a:t>
            </a:r>
          </a:p>
          <a:p>
            <a:pPr lvl="1"/>
            <a:r>
              <a:rPr/>
              <a:t>난리 안남</a:t>
            </a:r>
          </a:p>
          <a:p>
            <a:pPr/>
            <a:r>
              <a:rPr i="1"/>
              <a:t>"AI는 진실만을 말한다."</a:t>
            </a:r>
          </a:p>
          <a:p>
            <a:pPr lvl="1"/>
            <a:r>
              <a:rPr/>
              <a:t>AI는 진실을 판가름할 수 있는 능력이 없음.</a:t>
            </a:r>
          </a:p>
          <a:p>
            <a:pPr/>
            <a:r>
              <a:rPr i="1"/>
              <a:t>"AI가 우리 직업을 없앨 것이다."</a:t>
            </a:r>
          </a:p>
          <a:p>
            <a:pPr lvl="1"/>
            <a:r>
              <a:rPr/>
              <a:t>대부분의 영역에서 업무 효율을 끌어내는 도구로서의 인식으로 자리잡음 (현재까지는..)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>
            <a:pPr/>
            <a:r>
              <a:rPr/>
              <a:t>여전히 빠르게 발전하고 계속 새로운 것이 나오는 이상 다음은 불가능</a:t>
            </a:r>
          </a:p>
          <a:p>
            <a:pPr lvl="1"/>
            <a:r>
              <a:rPr/>
              <a:t>어느 시점에서 AI를 마스터한다</a:t>
            </a:r>
          </a:p>
          <a:p>
            <a:pPr lvl="1"/>
            <a:r>
              <a:rPr/>
              <a:t>AI를 집중적으로 공부해서 끝내겠다</a:t>
            </a:r>
          </a:p>
          <a:p>
            <a:pPr lvl="6"/>
            <a:r>
              <a:rPr/>
              <a:t>90% 이상의 생성형 AI 관련 지식들은 유튜브를 통해 유통되고, 전파됨</a:t>
            </a:r>
          </a:p>
          <a:p>
            <a:pPr/>
            <a:r>
              <a:rPr/>
              <a:t>그러므로 FOMO에 시달리며 벼락치기하기 보다는, 당장 안 필요해도 업무에 조금씩 써보면서 꾸준히 화제를 팔로우하기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pPr/>
            <a:r>
              <a:rPr/>
              <a:t>GPT API를 사용해서 답변을 셀에 적어주는 </a:t>
            </a:r>
            <a:r>
              <a:rPr lang="en-US">
                <a:solidFill>
                  <a:schemeClr val="accent2"/>
                </a:solidFill>
                <a:highlight>
                  <a:srgbClr val="EEEEEE"/>
                </a:highlight>
                <a:latin typeface="Consolas"/>
              </a:rPr>
              <a:t>GPT()</a:t>
            </a:r>
            <a:r>
              <a:rPr/>
              <a:t> 함수 만들기</a:t>
            </a:r>
          </a:p>
          <a:p>
            <a:pPr lvl="1"/>
            <a:r>
              <a:rPr/>
              <a:t>다음과 같은 엑셀 사용자 함수를 생성하는 VBA 코드를 작성해줘. OpenAI의 API를 사용해서 ChatGPT의 Chat Completion을 수행하고 그 응답을 셀에 적어주는 사용자 함수. API에 사용할 모델명과 API키를 상수로 맨 앞에 선언하고, 사용자 프롬프트, 참조 범위, Temperature를 매개변수로 받을 것. 참조 범위와 Temperature는 Optional한 매개변수야.</a:t>
            </a:r>
          </a:p>
          <a:p>
            <a:pPr lvl="6"/>
            <a:r>
              <a:rPr/>
              <a:t>엑셀에 내장된 VBA는 JSON을 처리할 수 없기 때문에 VBA-JSON이라는 모듈을 설치해야 한다. GPT가 따로 언급해주지 않으면 'JSON' 모듈 설치에 관해 물어보고 시키는 대로 할 것.</a:t>
            </a:r>
          </a:p>
        </p:txBody>
      </p:sp>
      <p:pic>
        <p:nvPicPr>
          <p:cNvPr id="5" name="Picture 4" descr="8f276d6461e88f846b234db5129cbe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62" y="2934198"/>
            <a:ext cx="3500746" cy="1743666"/>
          </a:xfrm>
          <a:prstGeom prst="rect">
            <a:avLst/>
          </a:prstGeom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2007-2010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346</TotalTime>
  <Words>21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90</cp:revision>
  <dcterms:created xsi:type="dcterms:W3CDTF">2024-02-09T18:46:30Z</dcterms:created>
  <dcterms:modified xsi:type="dcterms:W3CDTF">2025-04-16T07:42:40Z</dcterms:modified>
</cp:coreProperties>
</file>